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7" r:id="rId3"/>
    <p:sldId id="256" r:id="rId4"/>
    <p:sldId id="260" r:id="rId5"/>
    <p:sldId id="261" r:id="rId6"/>
    <p:sldId id="262" r:id="rId7"/>
    <p:sldId id="263" r:id="rId8"/>
    <p:sldId id="264" r:id="rId9"/>
    <p:sldId id="265" r:id="rId10"/>
    <p:sldId id="266" r:id="rId1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94628"/>
  </p:normalViewPr>
  <p:slideViewPr>
    <p:cSldViewPr snapToGrid="0">
      <p:cViewPr varScale="1">
        <p:scale>
          <a:sx n="150" d="100"/>
          <a:sy n="150" d="100"/>
        </p:scale>
        <p:origin x="342"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gareta Rönnqvist" userId="e7754a4707bce82e" providerId="LiveId" clId="{43652C71-31D5-4CEC-AEB0-30292DEB67C2}"/>
    <pc:docChg chg="modSld">
      <pc:chgData name="Margareta Rönnqvist" userId="e7754a4707bce82e" providerId="LiveId" clId="{43652C71-31D5-4CEC-AEB0-30292DEB67C2}" dt="2024-07-02T13:37:49.214" v="0" actId="207"/>
      <pc:docMkLst>
        <pc:docMk/>
      </pc:docMkLst>
      <pc:sldChg chg="modSp mod">
        <pc:chgData name="Margareta Rönnqvist" userId="e7754a4707bce82e" providerId="LiveId" clId="{43652C71-31D5-4CEC-AEB0-30292DEB67C2}" dt="2024-07-02T13:37:49.214" v="0" actId="207"/>
        <pc:sldMkLst>
          <pc:docMk/>
          <pc:sldMk cId="1449171607" sldId="260"/>
        </pc:sldMkLst>
        <pc:spChg chg="mod">
          <ac:chgData name="Margareta Rönnqvist" userId="e7754a4707bce82e" providerId="LiveId" clId="{43652C71-31D5-4CEC-AEB0-30292DEB67C2}" dt="2024-07-02T13:37:49.214" v="0" actId="207"/>
          <ac:spMkLst>
            <pc:docMk/>
            <pc:sldMk cId="1449171607" sldId="260"/>
            <ac:spMk id="7" creationId="{AE31A7A4-5598-ECCB-7564-351E111FDD8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1515F64-4E7C-C901-62D9-A7EC7C891B9B}"/>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2B63E3E6-6B4E-6BEF-25D7-4B306EDED5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DFDEC0B0-DA52-3C25-23F4-EDEE8A03980E}"/>
              </a:ext>
            </a:extLst>
          </p:cNvPr>
          <p:cNvSpPr>
            <a:spLocks noGrp="1"/>
          </p:cNvSpPr>
          <p:nvPr>
            <p:ph type="dt" sz="half" idx="10"/>
          </p:nvPr>
        </p:nvSpPr>
        <p:spPr/>
        <p:txBody>
          <a:bodyPr/>
          <a:lstStyle/>
          <a:p>
            <a:fld id="{9C462073-FE83-D341-89E3-9B07CABAF0C2}" type="datetimeFigureOut">
              <a:rPr lang="sv-SE" smtClean="0"/>
              <a:t>2024-07-02</a:t>
            </a:fld>
            <a:endParaRPr lang="sv-SE"/>
          </a:p>
        </p:txBody>
      </p:sp>
      <p:sp>
        <p:nvSpPr>
          <p:cNvPr id="5" name="Platshållare för sidfot 4">
            <a:extLst>
              <a:ext uri="{FF2B5EF4-FFF2-40B4-BE49-F238E27FC236}">
                <a16:creationId xmlns:a16="http://schemas.microsoft.com/office/drawing/2014/main" id="{6B40801F-41CF-68C2-3922-0B25DBFEF5B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6BD1CC8-0273-E80E-BB3F-E23E774EC91F}"/>
              </a:ext>
            </a:extLst>
          </p:cNvPr>
          <p:cNvSpPr>
            <a:spLocks noGrp="1"/>
          </p:cNvSpPr>
          <p:nvPr>
            <p:ph type="sldNum" sz="quarter" idx="12"/>
          </p:nvPr>
        </p:nvSpPr>
        <p:spPr/>
        <p:txBody>
          <a:bodyPr/>
          <a:lstStyle/>
          <a:p>
            <a:fld id="{6BDA5F05-E345-CE48-854A-9B48B788F8F9}" type="slidenum">
              <a:rPr lang="sv-SE" smtClean="0"/>
              <a:t>‹#›</a:t>
            </a:fld>
            <a:endParaRPr lang="sv-SE"/>
          </a:p>
        </p:txBody>
      </p:sp>
    </p:spTree>
    <p:extLst>
      <p:ext uri="{BB962C8B-B14F-4D97-AF65-F5344CB8AC3E}">
        <p14:creationId xmlns:p14="http://schemas.microsoft.com/office/powerpoint/2010/main" val="3767858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022C6C3-874B-0A19-3507-34FD532DF52E}"/>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9B1253EE-7212-CB34-89B4-0E6975091491}"/>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E7BA69E-88E8-F570-ABF9-52AD732EC187}"/>
              </a:ext>
            </a:extLst>
          </p:cNvPr>
          <p:cNvSpPr>
            <a:spLocks noGrp="1"/>
          </p:cNvSpPr>
          <p:nvPr>
            <p:ph type="dt" sz="half" idx="10"/>
          </p:nvPr>
        </p:nvSpPr>
        <p:spPr/>
        <p:txBody>
          <a:bodyPr/>
          <a:lstStyle/>
          <a:p>
            <a:fld id="{9C462073-FE83-D341-89E3-9B07CABAF0C2}" type="datetimeFigureOut">
              <a:rPr lang="sv-SE" smtClean="0"/>
              <a:t>2024-07-02</a:t>
            </a:fld>
            <a:endParaRPr lang="sv-SE"/>
          </a:p>
        </p:txBody>
      </p:sp>
      <p:sp>
        <p:nvSpPr>
          <p:cNvPr id="5" name="Platshållare för sidfot 4">
            <a:extLst>
              <a:ext uri="{FF2B5EF4-FFF2-40B4-BE49-F238E27FC236}">
                <a16:creationId xmlns:a16="http://schemas.microsoft.com/office/drawing/2014/main" id="{36DEA4CB-74B0-809A-399A-E570F6705F5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D0D6C31-5B87-FB5E-6FA1-19DD9EA267AC}"/>
              </a:ext>
            </a:extLst>
          </p:cNvPr>
          <p:cNvSpPr>
            <a:spLocks noGrp="1"/>
          </p:cNvSpPr>
          <p:nvPr>
            <p:ph type="sldNum" sz="quarter" idx="12"/>
          </p:nvPr>
        </p:nvSpPr>
        <p:spPr/>
        <p:txBody>
          <a:bodyPr/>
          <a:lstStyle/>
          <a:p>
            <a:fld id="{6BDA5F05-E345-CE48-854A-9B48B788F8F9}" type="slidenum">
              <a:rPr lang="sv-SE" smtClean="0"/>
              <a:t>‹#›</a:t>
            </a:fld>
            <a:endParaRPr lang="sv-SE"/>
          </a:p>
        </p:txBody>
      </p:sp>
    </p:spTree>
    <p:extLst>
      <p:ext uri="{BB962C8B-B14F-4D97-AF65-F5344CB8AC3E}">
        <p14:creationId xmlns:p14="http://schemas.microsoft.com/office/powerpoint/2010/main" val="2763668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12EF4CA5-0367-30B0-B7E0-2FED7B4FAB34}"/>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5C379BE2-418A-2FA7-5AB4-CDDA41DA9BCD}"/>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08FF7FE-B56F-45DD-1B30-FF2F7AA2167A}"/>
              </a:ext>
            </a:extLst>
          </p:cNvPr>
          <p:cNvSpPr>
            <a:spLocks noGrp="1"/>
          </p:cNvSpPr>
          <p:nvPr>
            <p:ph type="dt" sz="half" idx="10"/>
          </p:nvPr>
        </p:nvSpPr>
        <p:spPr/>
        <p:txBody>
          <a:bodyPr/>
          <a:lstStyle/>
          <a:p>
            <a:fld id="{9C462073-FE83-D341-89E3-9B07CABAF0C2}" type="datetimeFigureOut">
              <a:rPr lang="sv-SE" smtClean="0"/>
              <a:t>2024-07-02</a:t>
            </a:fld>
            <a:endParaRPr lang="sv-SE"/>
          </a:p>
        </p:txBody>
      </p:sp>
      <p:sp>
        <p:nvSpPr>
          <p:cNvPr id="5" name="Platshållare för sidfot 4">
            <a:extLst>
              <a:ext uri="{FF2B5EF4-FFF2-40B4-BE49-F238E27FC236}">
                <a16:creationId xmlns:a16="http://schemas.microsoft.com/office/drawing/2014/main" id="{48020CF8-76A5-6325-0749-87344D5DE52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BE27A07-B844-7B1C-71A1-10D10B0DB574}"/>
              </a:ext>
            </a:extLst>
          </p:cNvPr>
          <p:cNvSpPr>
            <a:spLocks noGrp="1"/>
          </p:cNvSpPr>
          <p:nvPr>
            <p:ph type="sldNum" sz="quarter" idx="12"/>
          </p:nvPr>
        </p:nvSpPr>
        <p:spPr/>
        <p:txBody>
          <a:bodyPr/>
          <a:lstStyle/>
          <a:p>
            <a:fld id="{6BDA5F05-E345-CE48-854A-9B48B788F8F9}" type="slidenum">
              <a:rPr lang="sv-SE" smtClean="0"/>
              <a:t>‹#›</a:t>
            </a:fld>
            <a:endParaRPr lang="sv-SE"/>
          </a:p>
        </p:txBody>
      </p:sp>
    </p:spTree>
    <p:extLst>
      <p:ext uri="{BB962C8B-B14F-4D97-AF65-F5344CB8AC3E}">
        <p14:creationId xmlns:p14="http://schemas.microsoft.com/office/powerpoint/2010/main" val="4031339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5EA4A61-03BA-7758-D4E9-59BD3579F151}"/>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322A82C-525B-62C9-CFEF-C87DF4E9F56D}"/>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3C95B0A-1829-2AE7-35B9-7C0504D5A8CF}"/>
              </a:ext>
            </a:extLst>
          </p:cNvPr>
          <p:cNvSpPr>
            <a:spLocks noGrp="1"/>
          </p:cNvSpPr>
          <p:nvPr>
            <p:ph type="dt" sz="half" idx="10"/>
          </p:nvPr>
        </p:nvSpPr>
        <p:spPr/>
        <p:txBody>
          <a:bodyPr/>
          <a:lstStyle/>
          <a:p>
            <a:fld id="{9C462073-FE83-D341-89E3-9B07CABAF0C2}" type="datetimeFigureOut">
              <a:rPr lang="sv-SE" smtClean="0"/>
              <a:t>2024-07-02</a:t>
            </a:fld>
            <a:endParaRPr lang="sv-SE"/>
          </a:p>
        </p:txBody>
      </p:sp>
      <p:sp>
        <p:nvSpPr>
          <p:cNvPr id="5" name="Platshållare för sidfot 4">
            <a:extLst>
              <a:ext uri="{FF2B5EF4-FFF2-40B4-BE49-F238E27FC236}">
                <a16:creationId xmlns:a16="http://schemas.microsoft.com/office/drawing/2014/main" id="{E93C5333-6E0F-9468-60E3-60D5C5F7F49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0369F82-F8D2-C66B-ED35-089E655E5B15}"/>
              </a:ext>
            </a:extLst>
          </p:cNvPr>
          <p:cNvSpPr>
            <a:spLocks noGrp="1"/>
          </p:cNvSpPr>
          <p:nvPr>
            <p:ph type="sldNum" sz="quarter" idx="12"/>
          </p:nvPr>
        </p:nvSpPr>
        <p:spPr/>
        <p:txBody>
          <a:bodyPr/>
          <a:lstStyle/>
          <a:p>
            <a:fld id="{6BDA5F05-E345-CE48-854A-9B48B788F8F9}" type="slidenum">
              <a:rPr lang="sv-SE" smtClean="0"/>
              <a:t>‹#›</a:t>
            </a:fld>
            <a:endParaRPr lang="sv-SE"/>
          </a:p>
        </p:txBody>
      </p:sp>
    </p:spTree>
    <p:extLst>
      <p:ext uri="{BB962C8B-B14F-4D97-AF65-F5344CB8AC3E}">
        <p14:creationId xmlns:p14="http://schemas.microsoft.com/office/powerpoint/2010/main" val="1022261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7C1C864-8A88-D5F6-05A2-23D213026A48}"/>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4A12B1F2-9579-084B-317E-7BD98159553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99874EE6-A383-67CD-07B3-1AC372F64507}"/>
              </a:ext>
            </a:extLst>
          </p:cNvPr>
          <p:cNvSpPr>
            <a:spLocks noGrp="1"/>
          </p:cNvSpPr>
          <p:nvPr>
            <p:ph type="dt" sz="half" idx="10"/>
          </p:nvPr>
        </p:nvSpPr>
        <p:spPr/>
        <p:txBody>
          <a:bodyPr/>
          <a:lstStyle/>
          <a:p>
            <a:fld id="{9C462073-FE83-D341-89E3-9B07CABAF0C2}" type="datetimeFigureOut">
              <a:rPr lang="sv-SE" smtClean="0"/>
              <a:t>2024-07-02</a:t>
            </a:fld>
            <a:endParaRPr lang="sv-SE"/>
          </a:p>
        </p:txBody>
      </p:sp>
      <p:sp>
        <p:nvSpPr>
          <p:cNvPr id="5" name="Platshållare för sidfot 4">
            <a:extLst>
              <a:ext uri="{FF2B5EF4-FFF2-40B4-BE49-F238E27FC236}">
                <a16:creationId xmlns:a16="http://schemas.microsoft.com/office/drawing/2014/main" id="{90EDD15B-64F8-24D9-C39A-E2D8CC14F48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5C053C1-1C72-0D81-59F4-53E6EAC9F0E7}"/>
              </a:ext>
            </a:extLst>
          </p:cNvPr>
          <p:cNvSpPr>
            <a:spLocks noGrp="1"/>
          </p:cNvSpPr>
          <p:nvPr>
            <p:ph type="sldNum" sz="quarter" idx="12"/>
          </p:nvPr>
        </p:nvSpPr>
        <p:spPr/>
        <p:txBody>
          <a:bodyPr/>
          <a:lstStyle/>
          <a:p>
            <a:fld id="{6BDA5F05-E345-CE48-854A-9B48B788F8F9}" type="slidenum">
              <a:rPr lang="sv-SE" smtClean="0"/>
              <a:t>‹#›</a:t>
            </a:fld>
            <a:endParaRPr lang="sv-SE"/>
          </a:p>
        </p:txBody>
      </p:sp>
    </p:spTree>
    <p:extLst>
      <p:ext uri="{BB962C8B-B14F-4D97-AF65-F5344CB8AC3E}">
        <p14:creationId xmlns:p14="http://schemas.microsoft.com/office/powerpoint/2010/main" val="646820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187A93A-6586-3CBF-D6A9-53B205E42C0C}"/>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E005F04-0755-B54A-AF12-BE29F17C6913}"/>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3839E8B8-133C-62F6-1304-8FB3E1AA4F29}"/>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44990C77-F9AA-32A5-DC3E-C2A2BC23489F}"/>
              </a:ext>
            </a:extLst>
          </p:cNvPr>
          <p:cNvSpPr>
            <a:spLocks noGrp="1"/>
          </p:cNvSpPr>
          <p:nvPr>
            <p:ph type="dt" sz="half" idx="10"/>
          </p:nvPr>
        </p:nvSpPr>
        <p:spPr/>
        <p:txBody>
          <a:bodyPr/>
          <a:lstStyle/>
          <a:p>
            <a:fld id="{9C462073-FE83-D341-89E3-9B07CABAF0C2}" type="datetimeFigureOut">
              <a:rPr lang="sv-SE" smtClean="0"/>
              <a:t>2024-07-02</a:t>
            </a:fld>
            <a:endParaRPr lang="sv-SE"/>
          </a:p>
        </p:txBody>
      </p:sp>
      <p:sp>
        <p:nvSpPr>
          <p:cNvPr id="6" name="Platshållare för sidfot 5">
            <a:extLst>
              <a:ext uri="{FF2B5EF4-FFF2-40B4-BE49-F238E27FC236}">
                <a16:creationId xmlns:a16="http://schemas.microsoft.com/office/drawing/2014/main" id="{A1E06E03-3815-6292-82D3-EF77005FFDB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85539F4-150E-5E91-FE95-2ACF92718CEC}"/>
              </a:ext>
            </a:extLst>
          </p:cNvPr>
          <p:cNvSpPr>
            <a:spLocks noGrp="1"/>
          </p:cNvSpPr>
          <p:nvPr>
            <p:ph type="sldNum" sz="quarter" idx="12"/>
          </p:nvPr>
        </p:nvSpPr>
        <p:spPr/>
        <p:txBody>
          <a:bodyPr/>
          <a:lstStyle/>
          <a:p>
            <a:fld id="{6BDA5F05-E345-CE48-854A-9B48B788F8F9}" type="slidenum">
              <a:rPr lang="sv-SE" smtClean="0"/>
              <a:t>‹#›</a:t>
            </a:fld>
            <a:endParaRPr lang="sv-SE"/>
          </a:p>
        </p:txBody>
      </p:sp>
    </p:spTree>
    <p:extLst>
      <p:ext uri="{BB962C8B-B14F-4D97-AF65-F5344CB8AC3E}">
        <p14:creationId xmlns:p14="http://schemas.microsoft.com/office/powerpoint/2010/main" val="411216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6638B7E-42B5-810B-782B-66FEDD6ED225}"/>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AE16700F-979A-B341-71E8-EA8C33DCFB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F14DD998-EC6F-E98D-A330-CB59F67A2951}"/>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0122481D-0A6E-C4E2-873F-DD05B6B3B7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8CB7C49B-90BF-68D6-3FAF-8195DB1B196D}"/>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BD8C15DF-A22B-E9E7-63A6-41E914D624A2}"/>
              </a:ext>
            </a:extLst>
          </p:cNvPr>
          <p:cNvSpPr>
            <a:spLocks noGrp="1"/>
          </p:cNvSpPr>
          <p:nvPr>
            <p:ph type="dt" sz="half" idx="10"/>
          </p:nvPr>
        </p:nvSpPr>
        <p:spPr/>
        <p:txBody>
          <a:bodyPr/>
          <a:lstStyle/>
          <a:p>
            <a:fld id="{9C462073-FE83-D341-89E3-9B07CABAF0C2}" type="datetimeFigureOut">
              <a:rPr lang="sv-SE" smtClean="0"/>
              <a:t>2024-07-02</a:t>
            </a:fld>
            <a:endParaRPr lang="sv-SE"/>
          </a:p>
        </p:txBody>
      </p:sp>
      <p:sp>
        <p:nvSpPr>
          <p:cNvPr id="8" name="Platshållare för sidfot 7">
            <a:extLst>
              <a:ext uri="{FF2B5EF4-FFF2-40B4-BE49-F238E27FC236}">
                <a16:creationId xmlns:a16="http://schemas.microsoft.com/office/drawing/2014/main" id="{2B00506B-F3DA-1A6E-CC29-6E643F33B18C}"/>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1034B8EA-21A2-252C-02ED-ADD3BA3C5AC6}"/>
              </a:ext>
            </a:extLst>
          </p:cNvPr>
          <p:cNvSpPr>
            <a:spLocks noGrp="1"/>
          </p:cNvSpPr>
          <p:nvPr>
            <p:ph type="sldNum" sz="quarter" idx="12"/>
          </p:nvPr>
        </p:nvSpPr>
        <p:spPr/>
        <p:txBody>
          <a:bodyPr/>
          <a:lstStyle/>
          <a:p>
            <a:fld id="{6BDA5F05-E345-CE48-854A-9B48B788F8F9}" type="slidenum">
              <a:rPr lang="sv-SE" smtClean="0"/>
              <a:t>‹#›</a:t>
            </a:fld>
            <a:endParaRPr lang="sv-SE"/>
          </a:p>
        </p:txBody>
      </p:sp>
    </p:spTree>
    <p:extLst>
      <p:ext uri="{BB962C8B-B14F-4D97-AF65-F5344CB8AC3E}">
        <p14:creationId xmlns:p14="http://schemas.microsoft.com/office/powerpoint/2010/main" val="3623902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1D9B92F-0970-DF4A-D30C-9FD2E1D6F226}"/>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88536C43-B63C-DC9F-6D7F-B5631DC18A79}"/>
              </a:ext>
            </a:extLst>
          </p:cNvPr>
          <p:cNvSpPr>
            <a:spLocks noGrp="1"/>
          </p:cNvSpPr>
          <p:nvPr>
            <p:ph type="dt" sz="half" idx="10"/>
          </p:nvPr>
        </p:nvSpPr>
        <p:spPr/>
        <p:txBody>
          <a:bodyPr/>
          <a:lstStyle/>
          <a:p>
            <a:fld id="{9C462073-FE83-D341-89E3-9B07CABAF0C2}" type="datetimeFigureOut">
              <a:rPr lang="sv-SE" smtClean="0"/>
              <a:t>2024-07-02</a:t>
            </a:fld>
            <a:endParaRPr lang="sv-SE"/>
          </a:p>
        </p:txBody>
      </p:sp>
      <p:sp>
        <p:nvSpPr>
          <p:cNvPr id="4" name="Platshållare för sidfot 3">
            <a:extLst>
              <a:ext uri="{FF2B5EF4-FFF2-40B4-BE49-F238E27FC236}">
                <a16:creationId xmlns:a16="http://schemas.microsoft.com/office/drawing/2014/main" id="{B6A761F3-41EE-4CB5-FB83-6A7B312730BE}"/>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F04EE7E5-CCD4-DB08-1B4A-F165B74315C1}"/>
              </a:ext>
            </a:extLst>
          </p:cNvPr>
          <p:cNvSpPr>
            <a:spLocks noGrp="1"/>
          </p:cNvSpPr>
          <p:nvPr>
            <p:ph type="sldNum" sz="quarter" idx="12"/>
          </p:nvPr>
        </p:nvSpPr>
        <p:spPr/>
        <p:txBody>
          <a:bodyPr/>
          <a:lstStyle/>
          <a:p>
            <a:fld id="{6BDA5F05-E345-CE48-854A-9B48B788F8F9}" type="slidenum">
              <a:rPr lang="sv-SE" smtClean="0"/>
              <a:t>‹#›</a:t>
            </a:fld>
            <a:endParaRPr lang="sv-SE"/>
          </a:p>
        </p:txBody>
      </p:sp>
    </p:spTree>
    <p:extLst>
      <p:ext uri="{BB962C8B-B14F-4D97-AF65-F5344CB8AC3E}">
        <p14:creationId xmlns:p14="http://schemas.microsoft.com/office/powerpoint/2010/main" val="2633767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FD305DA3-9266-B08D-EF71-C36933A1D9D7}"/>
              </a:ext>
            </a:extLst>
          </p:cNvPr>
          <p:cNvSpPr>
            <a:spLocks noGrp="1"/>
          </p:cNvSpPr>
          <p:nvPr>
            <p:ph type="dt" sz="half" idx="10"/>
          </p:nvPr>
        </p:nvSpPr>
        <p:spPr/>
        <p:txBody>
          <a:bodyPr/>
          <a:lstStyle/>
          <a:p>
            <a:fld id="{9C462073-FE83-D341-89E3-9B07CABAF0C2}" type="datetimeFigureOut">
              <a:rPr lang="sv-SE" smtClean="0"/>
              <a:t>2024-07-02</a:t>
            </a:fld>
            <a:endParaRPr lang="sv-SE"/>
          </a:p>
        </p:txBody>
      </p:sp>
      <p:sp>
        <p:nvSpPr>
          <p:cNvPr id="3" name="Platshållare för sidfot 2">
            <a:extLst>
              <a:ext uri="{FF2B5EF4-FFF2-40B4-BE49-F238E27FC236}">
                <a16:creationId xmlns:a16="http://schemas.microsoft.com/office/drawing/2014/main" id="{5CC89A37-8E83-C26A-53E7-5CFE42753C4A}"/>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FBC00816-0ACC-F36A-1985-426F895F0852}"/>
              </a:ext>
            </a:extLst>
          </p:cNvPr>
          <p:cNvSpPr>
            <a:spLocks noGrp="1"/>
          </p:cNvSpPr>
          <p:nvPr>
            <p:ph type="sldNum" sz="quarter" idx="12"/>
          </p:nvPr>
        </p:nvSpPr>
        <p:spPr/>
        <p:txBody>
          <a:bodyPr/>
          <a:lstStyle/>
          <a:p>
            <a:fld id="{6BDA5F05-E345-CE48-854A-9B48B788F8F9}" type="slidenum">
              <a:rPr lang="sv-SE" smtClean="0"/>
              <a:t>‹#›</a:t>
            </a:fld>
            <a:endParaRPr lang="sv-SE"/>
          </a:p>
        </p:txBody>
      </p:sp>
    </p:spTree>
    <p:extLst>
      <p:ext uri="{BB962C8B-B14F-4D97-AF65-F5344CB8AC3E}">
        <p14:creationId xmlns:p14="http://schemas.microsoft.com/office/powerpoint/2010/main" val="3487527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BD8A87B-2320-AACD-3E9B-9CEF607BC4EE}"/>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F74DB2E8-5CBA-A129-7420-52A28CD80D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72BCF34A-C934-52E0-57F5-4D0519610D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2A06F822-5E34-FD37-7DB5-1579EFCC7794}"/>
              </a:ext>
            </a:extLst>
          </p:cNvPr>
          <p:cNvSpPr>
            <a:spLocks noGrp="1"/>
          </p:cNvSpPr>
          <p:nvPr>
            <p:ph type="dt" sz="half" idx="10"/>
          </p:nvPr>
        </p:nvSpPr>
        <p:spPr/>
        <p:txBody>
          <a:bodyPr/>
          <a:lstStyle/>
          <a:p>
            <a:fld id="{9C462073-FE83-D341-89E3-9B07CABAF0C2}" type="datetimeFigureOut">
              <a:rPr lang="sv-SE" smtClean="0"/>
              <a:t>2024-07-02</a:t>
            </a:fld>
            <a:endParaRPr lang="sv-SE"/>
          </a:p>
        </p:txBody>
      </p:sp>
      <p:sp>
        <p:nvSpPr>
          <p:cNvPr id="6" name="Platshållare för sidfot 5">
            <a:extLst>
              <a:ext uri="{FF2B5EF4-FFF2-40B4-BE49-F238E27FC236}">
                <a16:creationId xmlns:a16="http://schemas.microsoft.com/office/drawing/2014/main" id="{0EF63F12-C31C-8F93-CD80-CE3248118E59}"/>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8FFAE0C4-1BD3-672B-15F1-70905D9BF5EC}"/>
              </a:ext>
            </a:extLst>
          </p:cNvPr>
          <p:cNvSpPr>
            <a:spLocks noGrp="1"/>
          </p:cNvSpPr>
          <p:nvPr>
            <p:ph type="sldNum" sz="quarter" idx="12"/>
          </p:nvPr>
        </p:nvSpPr>
        <p:spPr/>
        <p:txBody>
          <a:bodyPr/>
          <a:lstStyle/>
          <a:p>
            <a:fld id="{6BDA5F05-E345-CE48-854A-9B48B788F8F9}" type="slidenum">
              <a:rPr lang="sv-SE" smtClean="0"/>
              <a:t>‹#›</a:t>
            </a:fld>
            <a:endParaRPr lang="sv-SE"/>
          </a:p>
        </p:txBody>
      </p:sp>
    </p:spTree>
    <p:extLst>
      <p:ext uri="{BB962C8B-B14F-4D97-AF65-F5344CB8AC3E}">
        <p14:creationId xmlns:p14="http://schemas.microsoft.com/office/powerpoint/2010/main" val="3675170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B3CABA6-B73C-B155-95D8-9BCD6678E572}"/>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C3B43C46-3673-1A73-2B5F-F389E5060E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04D552DA-8AE6-85A1-29C3-A1B3672E0C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4CF672EE-92B1-2CCC-5B4B-D970CA0349E3}"/>
              </a:ext>
            </a:extLst>
          </p:cNvPr>
          <p:cNvSpPr>
            <a:spLocks noGrp="1"/>
          </p:cNvSpPr>
          <p:nvPr>
            <p:ph type="dt" sz="half" idx="10"/>
          </p:nvPr>
        </p:nvSpPr>
        <p:spPr/>
        <p:txBody>
          <a:bodyPr/>
          <a:lstStyle/>
          <a:p>
            <a:fld id="{9C462073-FE83-D341-89E3-9B07CABAF0C2}" type="datetimeFigureOut">
              <a:rPr lang="sv-SE" smtClean="0"/>
              <a:t>2024-07-02</a:t>
            </a:fld>
            <a:endParaRPr lang="sv-SE"/>
          </a:p>
        </p:txBody>
      </p:sp>
      <p:sp>
        <p:nvSpPr>
          <p:cNvPr id="6" name="Platshållare för sidfot 5">
            <a:extLst>
              <a:ext uri="{FF2B5EF4-FFF2-40B4-BE49-F238E27FC236}">
                <a16:creationId xmlns:a16="http://schemas.microsoft.com/office/drawing/2014/main" id="{A7BAF275-3079-6468-1E1D-DF96E7A1271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C860452-2320-D0FC-4F66-96DFED812D27}"/>
              </a:ext>
            </a:extLst>
          </p:cNvPr>
          <p:cNvSpPr>
            <a:spLocks noGrp="1"/>
          </p:cNvSpPr>
          <p:nvPr>
            <p:ph type="sldNum" sz="quarter" idx="12"/>
          </p:nvPr>
        </p:nvSpPr>
        <p:spPr/>
        <p:txBody>
          <a:bodyPr/>
          <a:lstStyle/>
          <a:p>
            <a:fld id="{6BDA5F05-E345-CE48-854A-9B48B788F8F9}" type="slidenum">
              <a:rPr lang="sv-SE" smtClean="0"/>
              <a:t>‹#›</a:t>
            </a:fld>
            <a:endParaRPr lang="sv-SE"/>
          </a:p>
        </p:txBody>
      </p:sp>
    </p:spTree>
    <p:extLst>
      <p:ext uri="{BB962C8B-B14F-4D97-AF65-F5344CB8AC3E}">
        <p14:creationId xmlns:p14="http://schemas.microsoft.com/office/powerpoint/2010/main" val="372156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BC07655-B50C-FF53-D2A6-DD74D1480B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6E6DEA8F-DC6C-8BB5-FEDC-820EAB8F30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2065028-7C66-8766-E0A7-A77BB3507B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C462073-FE83-D341-89E3-9B07CABAF0C2}" type="datetimeFigureOut">
              <a:rPr lang="sv-SE" smtClean="0"/>
              <a:t>2024-07-02</a:t>
            </a:fld>
            <a:endParaRPr lang="sv-SE"/>
          </a:p>
        </p:txBody>
      </p:sp>
      <p:sp>
        <p:nvSpPr>
          <p:cNvPr id="5" name="Platshållare för sidfot 4">
            <a:extLst>
              <a:ext uri="{FF2B5EF4-FFF2-40B4-BE49-F238E27FC236}">
                <a16:creationId xmlns:a16="http://schemas.microsoft.com/office/drawing/2014/main" id="{8C64CD7E-D66D-A1BE-C328-5FC2738063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sv-SE"/>
          </a:p>
        </p:txBody>
      </p:sp>
      <p:sp>
        <p:nvSpPr>
          <p:cNvPr id="6" name="Platshållare för bildnummer 5">
            <a:extLst>
              <a:ext uri="{FF2B5EF4-FFF2-40B4-BE49-F238E27FC236}">
                <a16:creationId xmlns:a16="http://schemas.microsoft.com/office/drawing/2014/main" id="{EE22CC59-EAA4-AEA2-8E07-5B50202942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BDA5F05-E345-CE48-854A-9B48B788F8F9}" type="slidenum">
              <a:rPr lang="sv-SE" smtClean="0"/>
              <a:t>‹#›</a:t>
            </a:fld>
            <a:endParaRPr lang="sv-SE"/>
          </a:p>
        </p:txBody>
      </p:sp>
    </p:spTree>
    <p:extLst>
      <p:ext uri="{BB962C8B-B14F-4D97-AF65-F5344CB8AC3E}">
        <p14:creationId xmlns:p14="http://schemas.microsoft.com/office/powerpoint/2010/main" val="1260805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hjart-lung.se/vart-arbete/aktiv-med-hjartlung-patientutbildnignar/" TargetMode="External"/><Relationship Id="rId2" Type="http://schemas.openxmlformats.org/officeDocument/2006/relationships/hyperlink" Target="https://www.ucr.uu.se/swedeheart/dokument-sh/arsrapporter-sh/02-swedeheart-highlights-2023-swedish/viewdocument/3651" TargetMode="External"/><Relationship Id="rId1" Type="http://schemas.openxmlformats.org/officeDocument/2006/relationships/slideLayout" Target="../slideLayouts/slideLayout1.xml"/><Relationship Id="rId5" Type="http://schemas.openxmlformats.org/officeDocument/2006/relationships/hyperlink" Target="https://www.hjart-lung.se/din-halsa/aktiv-med-hjartlung--vara-aktiviteter/diagnosdukar/" TargetMode="Externa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DCE35054-0700-03F9-7603-283695D95FE1}"/>
              </a:ext>
            </a:extLst>
          </p:cNvPr>
          <p:cNvSpPr>
            <a:spLocks noGrp="1"/>
          </p:cNvSpPr>
          <p:nvPr>
            <p:ph idx="1"/>
          </p:nvPr>
        </p:nvSpPr>
        <p:spPr>
          <a:xfrm>
            <a:off x="3767138" y="1214620"/>
            <a:ext cx="10515600" cy="503238"/>
          </a:xfrm>
        </p:spPr>
        <p:txBody>
          <a:bodyPr/>
          <a:lstStyle/>
          <a:p>
            <a:pPr marL="0" indent="0">
              <a:buNone/>
            </a:pPr>
            <a:r>
              <a:rPr lang="sv-SE" dirty="0"/>
              <a:t>Medlemsträff 14 maj 2024</a:t>
            </a:r>
          </a:p>
        </p:txBody>
      </p:sp>
      <p:pic>
        <p:nvPicPr>
          <p:cNvPr id="4" name="Bildobjekt 3">
            <a:extLst>
              <a:ext uri="{FF2B5EF4-FFF2-40B4-BE49-F238E27FC236}">
                <a16:creationId xmlns:a16="http://schemas.microsoft.com/office/drawing/2014/main" id="{B64CEE96-E2A5-26B5-992D-23E0AF7D0B52}"/>
              </a:ext>
            </a:extLst>
          </p:cNvPr>
          <p:cNvPicPr>
            <a:picLocks noChangeAspect="1"/>
          </p:cNvPicPr>
          <p:nvPr/>
        </p:nvPicPr>
        <p:blipFill>
          <a:blip r:embed="rId2"/>
          <a:stretch>
            <a:fillRect/>
          </a:stretch>
        </p:blipFill>
        <p:spPr>
          <a:xfrm>
            <a:off x="355245" y="320815"/>
            <a:ext cx="2362200" cy="893805"/>
          </a:xfrm>
          <a:prstGeom prst="rect">
            <a:avLst/>
          </a:prstGeom>
        </p:spPr>
      </p:pic>
      <p:sp>
        <p:nvSpPr>
          <p:cNvPr id="5" name="textruta 4">
            <a:extLst>
              <a:ext uri="{FF2B5EF4-FFF2-40B4-BE49-F238E27FC236}">
                <a16:creationId xmlns:a16="http://schemas.microsoft.com/office/drawing/2014/main" id="{F9F206FB-2D1C-3C07-4DBD-42EF84D3E490}"/>
              </a:ext>
            </a:extLst>
          </p:cNvPr>
          <p:cNvSpPr txBox="1"/>
          <p:nvPr/>
        </p:nvSpPr>
        <p:spPr>
          <a:xfrm>
            <a:off x="2460270" y="2528888"/>
            <a:ext cx="8707793" cy="1477328"/>
          </a:xfrm>
          <a:prstGeom prst="rect">
            <a:avLst/>
          </a:prstGeom>
          <a:noFill/>
        </p:spPr>
        <p:txBody>
          <a:bodyPr wrap="square" rtlCol="0">
            <a:spAutoFit/>
          </a:bodyPr>
          <a:lstStyle/>
          <a:p>
            <a:pPr marL="285750" indent="-285750">
              <a:buFont typeface="Arial" panose="020B0604020202020204" pitchFamily="34" charset="0"/>
              <a:buChar char="•"/>
            </a:pPr>
            <a:r>
              <a:rPr lang="sv-SE" dirty="0"/>
              <a:t>Aktuell information</a:t>
            </a:r>
          </a:p>
          <a:p>
            <a:pPr marL="285750" indent="-285750">
              <a:buFont typeface="Arial" panose="020B0604020202020204" pitchFamily="34" charset="0"/>
              <a:buChar char="•"/>
            </a:pPr>
            <a:r>
              <a:rPr lang="sv-SE" dirty="0"/>
              <a:t>Årsplan 2024 – nya </a:t>
            </a:r>
            <a:r>
              <a:rPr lang="sv-SE" dirty="0" err="1"/>
              <a:t>ideer</a:t>
            </a:r>
            <a:r>
              <a:rPr lang="sv-SE" dirty="0"/>
              <a:t> och förslag?</a:t>
            </a:r>
          </a:p>
          <a:p>
            <a:pPr marL="285750" indent="-285750">
              <a:buFont typeface="Arial" panose="020B0604020202020204" pitchFamily="34" charset="0"/>
              <a:buChar char="•"/>
            </a:pPr>
            <a:r>
              <a:rPr lang="sv-SE" dirty="0"/>
              <a:t>Hälsoträffar - möten och samtal om aktuella och angelägna frågor</a:t>
            </a:r>
          </a:p>
          <a:p>
            <a:pPr marL="285750" indent="-285750">
              <a:buFont typeface="Arial" panose="020B0604020202020204" pitchFamily="34" charset="0"/>
              <a:buChar char="•"/>
            </a:pPr>
            <a:r>
              <a:rPr lang="sv-SE" dirty="0"/>
              <a:t>Möte med vården – något att ta upp i hälsoträffar eller medlemsträffar?</a:t>
            </a:r>
          </a:p>
          <a:p>
            <a:pPr marL="285750" indent="-285750">
              <a:buFont typeface="Arial" panose="020B0604020202020204" pitchFamily="34" charset="0"/>
              <a:buChar char="•"/>
            </a:pPr>
            <a:endParaRPr lang="sv-SE" dirty="0"/>
          </a:p>
        </p:txBody>
      </p:sp>
    </p:spTree>
    <p:extLst>
      <p:ext uri="{BB962C8B-B14F-4D97-AF65-F5344CB8AC3E}">
        <p14:creationId xmlns:p14="http://schemas.microsoft.com/office/powerpoint/2010/main" val="17061206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EA695F79-F1BB-BFFD-324E-A7410799BA98}"/>
              </a:ext>
            </a:extLst>
          </p:cNvPr>
          <p:cNvPicPr>
            <a:picLocks noChangeAspect="1"/>
          </p:cNvPicPr>
          <p:nvPr/>
        </p:nvPicPr>
        <p:blipFill>
          <a:blip r:embed="rId2"/>
          <a:stretch>
            <a:fillRect/>
          </a:stretch>
        </p:blipFill>
        <p:spPr>
          <a:xfrm>
            <a:off x="355245" y="320815"/>
            <a:ext cx="2362200" cy="893805"/>
          </a:xfrm>
          <a:prstGeom prst="rect">
            <a:avLst/>
          </a:prstGeom>
        </p:spPr>
      </p:pic>
      <p:sp>
        <p:nvSpPr>
          <p:cNvPr id="6" name="textruta 5">
            <a:extLst>
              <a:ext uri="{FF2B5EF4-FFF2-40B4-BE49-F238E27FC236}">
                <a16:creationId xmlns:a16="http://schemas.microsoft.com/office/drawing/2014/main" id="{5ED29F6B-A783-F85B-F27C-D91254929172}"/>
              </a:ext>
            </a:extLst>
          </p:cNvPr>
          <p:cNvSpPr txBox="1"/>
          <p:nvPr/>
        </p:nvSpPr>
        <p:spPr>
          <a:xfrm>
            <a:off x="3050381" y="1859340"/>
            <a:ext cx="7951916" cy="3693319"/>
          </a:xfrm>
          <a:prstGeom prst="rect">
            <a:avLst/>
          </a:prstGeom>
          <a:noFill/>
        </p:spPr>
        <p:txBody>
          <a:bodyPr wrap="square">
            <a:spAutoFit/>
          </a:bodyPr>
          <a:lstStyle/>
          <a:p>
            <a:pPr algn="l"/>
            <a:r>
              <a:rPr lang="sv-SE" sz="1800" b="1" i="0" u="none" strike="noStrike" dirty="0">
                <a:solidFill>
                  <a:srgbClr val="3D4353"/>
                </a:solidFill>
                <a:effectLst/>
                <a:latin typeface="Open Sans" panose="020B0606030504020204" pitchFamily="34" charset="0"/>
              </a:rPr>
              <a:t>Stöd till egenvård</a:t>
            </a:r>
          </a:p>
          <a:p>
            <a:pPr algn="l"/>
            <a:endParaRPr lang="sv-SE" sz="1800" b="1" i="0" u="none" strike="noStrike" dirty="0">
              <a:solidFill>
                <a:srgbClr val="3D4353"/>
              </a:solidFill>
              <a:effectLst/>
              <a:latin typeface="Open Sans" panose="020B0606030504020204" pitchFamily="34" charset="0"/>
            </a:endParaRPr>
          </a:p>
          <a:p>
            <a:pPr algn="l"/>
            <a:r>
              <a:rPr lang="sv-SE" sz="1800" b="0" i="0" u="none" strike="noStrike" dirty="0">
                <a:solidFill>
                  <a:srgbClr val="3D4353"/>
                </a:solidFill>
                <a:effectLst/>
                <a:latin typeface="Open Sans" panose="020B0606030504020204" pitchFamily="34" charset="0"/>
              </a:rPr>
              <a:t>Egenvård bidrar till att:</a:t>
            </a:r>
          </a:p>
          <a:p>
            <a:pPr algn="l"/>
            <a:endParaRPr lang="sv-SE" sz="1800" b="0" i="0" u="none" strike="noStrike" dirty="0">
              <a:solidFill>
                <a:srgbClr val="3D4353"/>
              </a:solidFill>
              <a:effectLst/>
              <a:latin typeface="Open Sans" panose="020B0606030504020204" pitchFamily="34" charset="0"/>
            </a:endParaRPr>
          </a:p>
          <a:p>
            <a:pPr algn="l">
              <a:buFont typeface="Arial" panose="020B0604020202020204" pitchFamily="34" charset="0"/>
              <a:buChar char="•"/>
            </a:pPr>
            <a:r>
              <a:rPr lang="sv-SE" sz="1800" b="0" i="0" u="none" strike="noStrike" dirty="0">
                <a:solidFill>
                  <a:srgbClr val="3D4353"/>
                </a:solidFill>
                <a:effectLst/>
                <a:latin typeface="Open Sans" panose="020B0606030504020204" pitchFamily="34" charset="0"/>
              </a:rPr>
              <a:t> minska symtom,</a:t>
            </a:r>
          </a:p>
          <a:p>
            <a:pPr algn="l">
              <a:buFont typeface="Arial" panose="020B0604020202020204" pitchFamily="34" charset="0"/>
              <a:buChar char="•"/>
            </a:pPr>
            <a:r>
              <a:rPr lang="sv-SE" sz="1800" b="0" i="0" u="none" strike="noStrike" dirty="0">
                <a:solidFill>
                  <a:srgbClr val="3D4353"/>
                </a:solidFill>
                <a:effectLst/>
                <a:latin typeface="Open Sans" panose="020B0606030504020204" pitchFamily="34" charset="0"/>
              </a:rPr>
              <a:t> förhindra försämring av sjukdomstillståndet</a:t>
            </a:r>
          </a:p>
          <a:p>
            <a:pPr algn="l">
              <a:buFont typeface="Arial" panose="020B0604020202020204" pitchFamily="34" charset="0"/>
              <a:buChar char="•"/>
            </a:pPr>
            <a:r>
              <a:rPr lang="sv-SE" sz="1800" b="0" i="0" u="none" strike="noStrike" dirty="0">
                <a:solidFill>
                  <a:srgbClr val="3D4353"/>
                </a:solidFill>
                <a:effectLst/>
                <a:latin typeface="Open Sans" panose="020B0606030504020204" pitchFamily="34" charset="0"/>
              </a:rPr>
              <a:t> öka patientens aktiva deltagande i uppföljning, behandling och rehabilitering.</a:t>
            </a:r>
          </a:p>
          <a:p>
            <a:pPr algn="l">
              <a:buFont typeface="Arial" panose="020B0604020202020204" pitchFamily="34" charset="0"/>
              <a:buChar char="•"/>
            </a:pPr>
            <a:endParaRPr lang="sv-SE" sz="1800" b="0" i="0" u="none" strike="noStrike" dirty="0">
              <a:solidFill>
                <a:srgbClr val="3D4353"/>
              </a:solidFill>
              <a:effectLst/>
              <a:latin typeface="Open Sans" panose="020B0606030504020204" pitchFamily="34" charset="0"/>
            </a:endParaRPr>
          </a:p>
          <a:p>
            <a:pPr algn="l"/>
            <a:r>
              <a:rPr lang="sv-SE" sz="1800" b="0" i="0" u="none" strike="noStrike" dirty="0">
                <a:solidFill>
                  <a:srgbClr val="3D4353"/>
                </a:solidFill>
                <a:effectLst/>
                <a:latin typeface="Open Sans" panose="020B0606030504020204" pitchFamily="34" charset="0"/>
              </a:rPr>
              <a:t>Hälso- och sjukvården har därför en viktig uppgift i att informera och stötta egenvårdsinsatser vid långvarig och kronisk sjukdom.</a:t>
            </a:r>
          </a:p>
          <a:p>
            <a:br>
              <a:rPr lang="sv-SE" sz="1800" dirty="0"/>
            </a:br>
            <a:endParaRPr lang="sv-SE" sz="1800" dirty="0"/>
          </a:p>
        </p:txBody>
      </p:sp>
    </p:spTree>
    <p:extLst>
      <p:ext uri="{BB962C8B-B14F-4D97-AF65-F5344CB8AC3E}">
        <p14:creationId xmlns:p14="http://schemas.microsoft.com/office/powerpoint/2010/main" val="3678630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BD9ADF5A-B130-6C3D-2C7D-1A6AB7398ADB}"/>
              </a:ext>
            </a:extLst>
          </p:cNvPr>
          <p:cNvSpPr/>
          <p:nvPr/>
        </p:nvSpPr>
        <p:spPr>
          <a:xfrm>
            <a:off x="3608174" y="1841160"/>
            <a:ext cx="3669954" cy="3462575"/>
          </a:xfrm>
          <a:prstGeom prst="ellipse">
            <a:avLst/>
          </a:prstGeom>
          <a:solidFill>
            <a:schemeClr val="accent1">
              <a:lumMod val="40000"/>
              <a:lumOff val="60000"/>
            </a:schemeClr>
          </a:solidFill>
          <a:ln>
            <a:solidFill>
              <a:schemeClr val="accent2">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textruta 4">
            <a:extLst>
              <a:ext uri="{FF2B5EF4-FFF2-40B4-BE49-F238E27FC236}">
                <a16:creationId xmlns:a16="http://schemas.microsoft.com/office/drawing/2014/main" id="{54AFFD10-9E6B-4D04-3AA9-4BC47E8E7EA9}"/>
              </a:ext>
            </a:extLst>
          </p:cNvPr>
          <p:cNvSpPr txBox="1"/>
          <p:nvPr/>
        </p:nvSpPr>
        <p:spPr>
          <a:xfrm>
            <a:off x="4287791" y="2381884"/>
            <a:ext cx="864973" cy="338554"/>
          </a:xfrm>
          <a:prstGeom prst="rect">
            <a:avLst/>
          </a:prstGeom>
          <a:noFill/>
        </p:spPr>
        <p:txBody>
          <a:bodyPr wrap="square" rtlCol="0">
            <a:spAutoFit/>
          </a:bodyPr>
          <a:lstStyle/>
          <a:p>
            <a:r>
              <a:rPr lang="sv-SE" sz="1600" b="1" dirty="0"/>
              <a:t>Dec</a:t>
            </a:r>
          </a:p>
        </p:txBody>
      </p:sp>
      <p:sp>
        <p:nvSpPr>
          <p:cNvPr id="6" name="textruta 5">
            <a:extLst>
              <a:ext uri="{FF2B5EF4-FFF2-40B4-BE49-F238E27FC236}">
                <a16:creationId xmlns:a16="http://schemas.microsoft.com/office/drawing/2014/main" id="{EF1E0508-4625-2239-8506-851AC9E654F3}"/>
              </a:ext>
            </a:extLst>
          </p:cNvPr>
          <p:cNvSpPr txBox="1"/>
          <p:nvPr/>
        </p:nvSpPr>
        <p:spPr>
          <a:xfrm>
            <a:off x="5115694" y="2042640"/>
            <a:ext cx="864973" cy="338554"/>
          </a:xfrm>
          <a:prstGeom prst="rect">
            <a:avLst/>
          </a:prstGeom>
          <a:noFill/>
        </p:spPr>
        <p:txBody>
          <a:bodyPr wrap="square" rtlCol="0">
            <a:spAutoFit/>
          </a:bodyPr>
          <a:lstStyle/>
          <a:p>
            <a:r>
              <a:rPr lang="sv-SE" sz="1600" b="1" dirty="0"/>
              <a:t>Jan</a:t>
            </a:r>
          </a:p>
        </p:txBody>
      </p:sp>
      <p:sp>
        <p:nvSpPr>
          <p:cNvPr id="7" name="textruta 6">
            <a:extLst>
              <a:ext uri="{FF2B5EF4-FFF2-40B4-BE49-F238E27FC236}">
                <a16:creationId xmlns:a16="http://schemas.microsoft.com/office/drawing/2014/main" id="{98D610DD-7359-3A2A-DD2C-64D933EE80C8}"/>
              </a:ext>
            </a:extLst>
          </p:cNvPr>
          <p:cNvSpPr txBox="1"/>
          <p:nvPr/>
        </p:nvSpPr>
        <p:spPr>
          <a:xfrm>
            <a:off x="6067167" y="2350417"/>
            <a:ext cx="864973" cy="338554"/>
          </a:xfrm>
          <a:prstGeom prst="rect">
            <a:avLst/>
          </a:prstGeom>
          <a:noFill/>
        </p:spPr>
        <p:txBody>
          <a:bodyPr wrap="square" rtlCol="0">
            <a:spAutoFit/>
          </a:bodyPr>
          <a:lstStyle/>
          <a:p>
            <a:r>
              <a:rPr lang="sv-SE" sz="1600" b="1" dirty="0" err="1"/>
              <a:t>Febr</a:t>
            </a:r>
            <a:endParaRPr lang="sv-SE" sz="1600" b="1" dirty="0"/>
          </a:p>
        </p:txBody>
      </p:sp>
      <p:sp>
        <p:nvSpPr>
          <p:cNvPr id="8" name="textruta 7">
            <a:extLst>
              <a:ext uri="{FF2B5EF4-FFF2-40B4-BE49-F238E27FC236}">
                <a16:creationId xmlns:a16="http://schemas.microsoft.com/office/drawing/2014/main" id="{EE93309A-442F-D03C-2DD3-90A8F87877D4}"/>
              </a:ext>
            </a:extLst>
          </p:cNvPr>
          <p:cNvSpPr txBox="1"/>
          <p:nvPr/>
        </p:nvSpPr>
        <p:spPr>
          <a:xfrm>
            <a:off x="6499653" y="2995092"/>
            <a:ext cx="864973" cy="338554"/>
          </a:xfrm>
          <a:prstGeom prst="rect">
            <a:avLst/>
          </a:prstGeom>
          <a:noFill/>
        </p:spPr>
        <p:txBody>
          <a:bodyPr wrap="square" rtlCol="0">
            <a:spAutoFit/>
          </a:bodyPr>
          <a:lstStyle/>
          <a:p>
            <a:r>
              <a:rPr lang="sv-SE" sz="1600" b="1" dirty="0"/>
              <a:t>Mars</a:t>
            </a:r>
          </a:p>
        </p:txBody>
      </p:sp>
      <p:sp>
        <p:nvSpPr>
          <p:cNvPr id="9" name="textruta 8">
            <a:extLst>
              <a:ext uri="{FF2B5EF4-FFF2-40B4-BE49-F238E27FC236}">
                <a16:creationId xmlns:a16="http://schemas.microsoft.com/office/drawing/2014/main" id="{ED1B8505-77CD-FD9D-3EC1-CA45388C2EAA}"/>
              </a:ext>
            </a:extLst>
          </p:cNvPr>
          <p:cNvSpPr txBox="1"/>
          <p:nvPr/>
        </p:nvSpPr>
        <p:spPr>
          <a:xfrm>
            <a:off x="3818233" y="2903035"/>
            <a:ext cx="864973" cy="338554"/>
          </a:xfrm>
          <a:prstGeom prst="rect">
            <a:avLst/>
          </a:prstGeom>
          <a:noFill/>
        </p:spPr>
        <p:txBody>
          <a:bodyPr wrap="square" rtlCol="0">
            <a:spAutoFit/>
          </a:bodyPr>
          <a:lstStyle/>
          <a:p>
            <a:r>
              <a:rPr lang="sv-SE" sz="1600" b="1" dirty="0"/>
              <a:t>Nov</a:t>
            </a:r>
          </a:p>
        </p:txBody>
      </p:sp>
      <p:sp>
        <p:nvSpPr>
          <p:cNvPr id="10" name="textruta 9">
            <a:extLst>
              <a:ext uri="{FF2B5EF4-FFF2-40B4-BE49-F238E27FC236}">
                <a16:creationId xmlns:a16="http://schemas.microsoft.com/office/drawing/2014/main" id="{7D1A1696-55EB-BD02-E79D-4617C0B14911}"/>
              </a:ext>
            </a:extLst>
          </p:cNvPr>
          <p:cNvSpPr txBox="1"/>
          <p:nvPr/>
        </p:nvSpPr>
        <p:spPr>
          <a:xfrm>
            <a:off x="3952104" y="4198395"/>
            <a:ext cx="864973" cy="338554"/>
          </a:xfrm>
          <a:prstGeom prst="rect">
            <a:avLst/>
          </a:prstGeom>
          <a:noFill/>
        </p:spPr>
        <p:txBody>
          <a:bodyPr wrap="square" rtlCol="0">
            <a:spAutoFit/>
          </a:bodyPr>
          <a:lstStyle/>
          <a:p>
            <a:r>
              <a:rPr lang="sv-SE" sz="1600" b="1" dirty="0" err="1"/>
              <a:t>Sept</a:t>
            </a:r>
            <a:endParaRPr lang="sv-SE" sz="1600" b="1" dirty="0"/>
          </a:p>
        </p:txBody>
      </p:sp>
      <p:sp>
        <p:nvSpPr>
          <p:cNvPr id="11" name="textruta 10">
            <a:extLst>
              <a:ext uri="{FF2B5EF4-FFF2-40B4-BE49-F238E27FC236}">
                <a16:creationId xmlns:a16="http://schemas.microsoft.com/office/drawing/2014/main" id="{8D615A87-3559-8C88-B9F5-B4CD98EEB17E}"/>
              </a:ext>
            </a:extLst>
          </p:cNvPr>
          <p:cNvSpPr txBox="1"/>
          <p:nvPr/>
        </p:nvSpPr>
        <p:spPr>
          <a:xfrm>
            <a:off x="4435564" y="4651233"/>
            <a:ext cx="864973" cy="338554"/>
          </a:xfrm>
          <a:prstGeom prst="rect">
            <a:avLst/>
          </a:prstGeom>
          <a:noFill/>
        </p:spPr>
        <p:txBody>
          <a:bodyPr wrap="square" rtlCol="0">
            <a:spAutoFit/>
          </a:bodyPr>
          <a:lstStyle/>
          <a:p>
            <a:r>
              <a:rPr lang="sv-SE" sz="1600" b="1" dirty="0"/>
              <a:t>Aug</a:t>
            </a:r>
          </a:p>
        </p:txBody>
      </p:sp>
      <p:sp>
        <p:nvSpPr>
          <p:cNvPr id="12" name="textruta 11">
            <a:extLst>
              <a:ext uri="{FF2B5EF4-FFF2-40B4-BE49-F238E27FC236}">
                <a16:creationId xmlns:a16="http://schemas.microsoft.com/office/drawing/2014/main" id="{60EBA571-52D2-BCE3-B59D-C51263A397B7}"/>
              </a:ext>
            </a:extLst>
          </p:cNvPr>
          <p:cNvSpPr txBox="1"/>
          <p:nvPr/>
        </p:nvSpPr>
        <p:spPr>
          <a:xfrm>
            <a:off x="5226398" y="4856725"/>
            <a:ext cx="864973" cy="338554"/>
          </a:xfrm>
          <a:prstGeom prst="rect">
            <a:avLst/>
          </a:prstGeom>
          <a:noFill/>
        </p:spPr>
        <p:txBody>
          <a:bodyPr wrap="square" rtlCol="0">
            <a:spAutoFit/>
          </a:bodyPr>
          <a:lstStyle/>
          <a:p>
            <a:r>
              <a:rPr lang="sv-SE" sz="1600" b="1" dirty="0"/>
              <a:t>Juli</a:t>
            </a:r>
          </a:p>
        </p:txBody>
      </p:sp>
      <p:sp>
        <p:nvSpPr>
          <p:cNvPr id="13" name="textruta 12">
            <a:extLst>
              <a:ext uri="{FF2B5EF4-FFF2-40B4-BE49-F238E27FC236}">
                <a16:creationId xmlns:a16="http://schemas.microsoft.com/office/drawing/2014/main" id="{7FEAF2FE-F8C4-F1BB-49C0-59DEAF43DF74}"/>
              </a:ext>
            </a:extLst>
          </p:cNvPr>
          <p:cNvSpPr txBox="1"/>
          <p:nvPr/>
        </p:nvSpPr>
        <p:spPr>
          <a:xfrm>
            <a:off x="5868434" y="4630461"/>
            <a:ext cx="864973" cy="338554"/>
          </a:xfrm>
          <a:prstGeom prst="rect">
            <a:avLst/>
          </a:prstGeom>
          <a:noFill/>
        </p:spPr>
        <p:txBody>
          <a:bodyPr wrap="square" rtlCol="0">
            <a:spAutoFit/>
          </a:bodyPr>
          <a:lstStyle/>
          <a:p>
            <a:r>
              <a:rPr lang="sv-SE" sz="1600" b="1" dirty="0"/>
              <a:t>Juni</a:t>
            </a:r>
          </a:p>
        </p:txBody>
      </p:sp>
      <p:sp>
        <p:nvSpPr>
          <p:cNvPr id="14" name="textruta 13">
            <a:extLst>
              <a:ext uri="{FF2B5EF4-FFF2-40B4-BE49-F238E27FC236}">
                <a16:creationId xmlns:a16="http://schemas.microsoft.com/office/drawing/2014/main" id="{D2441391-655A-7F2C-CA59-9CA8CBECFD1B}"/>
              </a:ext>
            </a:extLst>
          </p:cNvPr>
          <p:cNvSpPr txBox="1"/>
          <p:nvPr/>
        </p:nvSpPr>
        <p:spPr>
          <a:xfrm>
            <a:off x="6374029" y="4223828"/>
            <a:ext cx="864973" cy="338554"/>
          </a:xfrm>
          <a:prstGeom prst="rect">
            <a:avLst/>
          </a:prstGeom>
          <a:noFill/>
        </p:spPr>
        <p:txBody>
          <a:bodyPr wrap="square" rtlCol="0">
            <a:spAutoFit/>
          </a:bodyPr>
          <a:lstStyle/>
          <a:p>
            <a:r>
              <a:rPr lang="sv-SE" sz="1600" b="1" dirty="0"/>
              <a:t>Maj</a:t>
            </a:r>
          </a:p>
        </p:txBody>
      </p:sp>
      <p:sp>
        <p:nvSpPr>
          <p:cNvPr id="15" name="textruta 14">
            <a:extLst>
              <a:ext uri="{FF2B5EF4-FFF2-40B4-BE49-F238E27FC236}">
                <a16:creationId xmlns:a16="http://schemas.microsoft.com/office/drawing/2014/main" id="{09D30B11-7C7E-2BF7-B5B2-23A703C0BFC6}"/>
              </a:ext>
            </a:extLst>
          </p:cNvPr>
          <p:cNvSpPr txBox="1"/>
          <p:nvPr/>
        </p:nvSpPr>
        <p:spPr>
          <a:xfrm>
            <a:off x="6547022" y="3629339"/>
            <a:ext cx="864973" cy="338554"/>
          </a:xfrm>
          <a:prstGeom prst="rect">
            <a:avLst/>
          </a:prstGeom>
          <a:noFill/>
        </p:spPr>
        <p:txBody>
          <a:bodyPr wrap="square" rtlCol="0">
            <a:spAutoFit/>
          </a:bodyPr>
          <a:lstStyle/>
          <a:p>
            <a:r>
              <a:rPr lang="sv-SE" sz="1600" b="1" dirty="0"/>
              <a:t>April</a:t>
            </a:r>
          </a:p>
        </p:txBody>
      </p:sp>
      <p:sp>
        <p:nvSpPr>
          <p:cNvPr id="16" name="textruta 15">
            <a:extLst>
              <a:ext uri="{FF2B5EF4-FFF2-40B4-BE49-F238E27FC236}">
                <a16:creationId xmlns:a16="http://schemas.microsoft.com/office/drawing/2014/main" id="{333A0C97-BEB5-68B3-668F-54D8BDDF05BD}"/>
              </a:ext>
            </a:extLst>
          </p:cNvPr>
          <p:cNvSpPr txBox="1"/>
          <p:nvPr/>
        </p:nvSpPr>
        <p:spPr>
          <a:xfrm>
            <a:off x="3729677" y="3535402"/>
            <a:ext cx="864973" cy="338554"/>
          </a:xfrm>
          <a:prstGeom prst="rect">
            <a:avLst/>
          </a:prstGeom>
          <a:noFill/>
        </p:spPr>
        <p:txBody>
          <a:bodyPr wrap="square" rtlCol="0">
            <a:spAutoFit/>
          </a:bodyPr>
          <a:lstStyle/>
          <a:p>
            <a:r>
              <a:rPr lang="sv-SE" sz="1600" b="1" dirty="0"/>
              <a:t>Okt</a:t>
            </a:r>
          </a:p>
        </p:txBody>
      </p:sp>
      <p:sp>
        <p:nvSpPr>
          <p:cNvPr id="17" name="textruta 16">
            <a:extLst>
              <a:ext uri="{FF2B5EF4-FFF2-40B4-BE49-F238E27FC236}">
                <a16:creationId xmlns:a16="http://schemas.microsoft.com/office/drawing/2014/main" id="{68134B6E-1F9F-D5B9-EB72-76A01446761A}"/>
              </a:ext>
            </a:extLst>
          </p:cNvPr>
          <p:cNvSpPr txBox="1"/>
          <p:nvPr/>
        </p:nvSpPr>
        <p:spPr>
          <a:xfrm>
            <a:off x="3179287" y="1644015"/>
            <a:ext cx="1071432" cy="307777"/>
          </a:xfrm>
          <a:prstGeom prst="rect">
            <a:avLst/>
          </a:prstGeom>
          <a:noFill/>
        </p:spPr>
        <p:style>
          <a:lnRef idx="2">
            <a:schemeClr val="accent4">
              <a:shade val="15000"/>
            </a:schemeClr>
          </a:lnRef>
          <a:fillRef idx="1">
            <a:schemeClr val="accent4"/>
          </a:fillRef>
          <a:effectRef idx="0">
            <a:schemeClr val="accent4"/>
          </a:effectRef>
          <a:fontRef idx="minor">
            <a:schemeClr val="lt1"/>
          </a:fontRef>
        </p:style>
        <p:txBody>
          <a:bodyPr wrap="square" rtlCol="0">
            <a:spAutoFit/>
          </a:bodyPr>
          <a:lstStyle/>
          <a:p>
            <a:r>
              <a:rPr lang="sv-SE" sz="1400" dirty="0">
                <a:solidFill>
                  <a:schemeClr val="tx1"/>
                </a:solidFill>
              </a:rPr>
              <a:t>Julfest …..</a:t>
            </a:r>
            <a:endParaRPr lang="sv-SE" sz="1400" dirty="0"/>
          </a:p>
        </p:txBody>
      </p:sp>
      <p:sp>
        <p:nvSpPr>
          <p:cNvPr id="18" name="textruta 17">
            <a:extLst>
              <a:ext uri="{FF2B5EF4-FFF2-40B4-BE49-F238E27FC236}">
                <a16:creationId xmlns:a16="http://schemas.microsoft.com/office/drawing/2014/main" id="{3CACEE33-AD8D-6533-3D8C-1607F1B962E4}"/>
              </a:ext>
            </a:extLst>
          </p:cNvPr>
          <p:cNvSpPr txBox="1"/>
          <p:nvPr/>
        </p:nvSpPr>
        <p:spPr>
          <a:xfrm>
            <a:off x="1560034" y="2871960"/>
            <a:ext cx="1763921" cy="307777"/>
          </a:xfrm>
          <a:prstGeom prst="rect">
            <a:avLst/>
          </a:prstGeom>
          <a:noFill/>
          <a:ln>
            <a:solidFill>
              <a:schemeClr val="tx1"/>
            </a:solidFill>
          </a:ln>
        </p:spPr>
        <p:txBody>
          <a:bodyPr wrap="square" rtlCol="0">
            <a:spAutoFit/>
          </a:bodyPr>
          <a:lstStyle/>
          <a:p>
            <a:r>
              <a:rPr lang="sv-SE" sz="1400" dirty="0"/>
              <a:t>Medlemsträff ……..</a:t>
            </a:r>
          </a:p>
        </p:txBody>
      </p:sp>
      <p:sp>
        <p:nvSpPr>
          <p:cNvPr id="19" name="textruta 18">
            <a:extLst>
              <a:ext uri="{FF2B5EF4-FFF2-40B4-BE49-F238E27FC236}">
                <a16:creationId xmlns:a16="http://schemas.microsoft.com/office/drawing/2014/main" id="{ED9147CF-17F7-20BA-C9AD-2F12B9D2B8B6}"/>
              </a:ext>
            </a:extLst>
          </p:cNvPr>
          <p:cNvSpPr txBox="1"/>
          <p:nvPr/>
        </p:nvSpPr>
        <p:spPr>
          <a:xfrm>
            <a:off x="7179276" y="2350815"/>
            <a:ext cx="1853509" cy="307777"/>
          </a:xfrm>
          <a:prstGeom prst="rect">
            <a:avLst/>
          </a:prstGeom>
          <a:noFill/>
          <a:ln>
            <a:solidFill>
              <a:schemeClr val="tx1"/>
            </a:solidFill>
          </a:ln>
        </p:spPr>
        <p:txBody>
          <a:bodyPr wrap="square" rtlCol="0">
            <a:spAutoFit/>
          </a:bodyPr>
          <a:lstStyle/>
          <a:p>
            <a:r>
              <a:rPr lang="sv-SE" sz="1400" dirty="0">
                <a:highlight>
                  <a:srgbClr val="00FF00"/>
                </a:highlight>
              </a:rPr>
              <a:t>Årsmöte 14/2 </a:t>
            </a:r>
            <a:r>
              <a:rPr lang="sv-SE" sz="1400" dirty="0" err="1">
                <a:highlight>
                  <a:srgbClr val="00FF00"/>
                </a:highlight>
              </a:rPr>
              <a:t>kl</a:t>
            </a:r>
            <a:r>
              <a:rPr lang="sv-SE" sz="1400" dirty="0">
                <a:highlight>
                  <a:srgbClr val="00FF00"/>
                </a:highlight>
              </a:rPr>
              <a:t> 13-15</a:t>
            </a:r>
          </a:p>
        </p:txBody>
      </p:sp>
      <p:sp>
        <p:nvSpPr>
          <p:cNvPr id="20" name="textruta 19">
            <a:extLst>
              <a:ext uri="{FF2B5EF4-FFF2-40B4-BE49-F238E27FC236}">
                <a16:creationId xmlns:a16="http://schemas.microsoft.com/office/drawing/2014/main" id="{A939EC49-0AB9-EFEC-8E2C-35DEAA923CE6}"/>
              </a:ext>
            </a:extLst>
          </p:cNvPr>
          <p:cNvSpPr txBox="1"/>
          <p:nvPr/>
        </p:nvSpPr>
        <p:spPr>
          <a:xfrm>
            <a:off x="4557583" y="5701831"/>
            <a:ext cx="1804085" cy="369332"/>
          </a:xfrm>
          <a:prstGeom prst="rect">
            <a:avLst/>
          </a:prstGeom>
          <a:noFill/>
          <a:ln>
            <a:solidFill>
              <a:schemeClr val="tx1"/>
            </a:solidFill>
          </a:ln>
        </p:spPr>
        <p:txBody>
          <a:bodyPr wrap="square" rtlCol="0">
            <a:spAutoFit/>
          </a:bodyPr>
          <a:lstStyle/>
          <a:p>
            <a:pPr algn="ctr"/>
            <a:r>
              <a:rPr lang="sv-SE" dirty="0"/>
              <a:t>UPPEHÅLL</a:t>
            </a:r>
          </a:p>
        </p:txBody>
      </p:sp>
      <p:cxnSp>
        <p:nvCxnSpPr>
          <p:cNvPr id="21" name="Rak 20">
            <a:extLst>
              <a:ext uri="{FF2B5EF4-FFF2-40B4-BE49-F238E27FC236}">
                <a16:creationId xmlns:a16="http://schemas.microsoft.com/office/drawing/2014/main" id="{4FFEAB36-EA43-C766-4571-ED8A0E4F2AF3}"/>
              </a:ext>
            </a:extLst>
          </p:cNvPr>
          <p:cNvCxnSpPr>
            <a:stCxn id="4" idx="4"/>
            <a:endCxn id="20" idx="0"/>
          </p:cNvCxnSpPr>
          <p:nvPr/>
        </p:nvCxnSpPr>
        <p:spPr>
          <a:xfrm>
            <a:off x="5443151" y="5303735"/>
            <a:ext cx="16475" cy="39809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Rak 21">
            <a:extLst>
              <a:ext uri="{FF2B5EF4-FFF2-40B4-BE49-F238E27FC236}">
                <a16:creationId xmlns:a16="http://schemas.microsoft.com/office/drawing/2014/main" id="{069B15BB-43CD-5D50-F571-684CB3F671C8}"/>
              </a:ext>
            </a:extLst>
          </p:cNvPr>
          <p:cNvCxnSpPr>
            <a:stCxn id="20" idx="0"/>
          </p:cNvCxnSpPr>
          <p:nvPr/>
        </p:nvCxnSpPr>
        <p:spPr>
          <a:xfrm flipV="1">
            <a:off x="5459626" y="5195279"/>
            <a:ext cx="718752" cy="5065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Rak 22">
            <a:extLst>
              <a:ext uri="{FF2B5EF4-FFF2-40B4-BE49-F238E27FC236}">
                <a16:creationId xmlns:a16="http://schemas.microsoft.com/office/drawing/2014/main" id="{346E549E-04C7-2938-00C5-3E28D7BAD5AE}"/>
              </a:ext>
            </a:extLst>
          </p:cNvPr>
          <p:cNvCxnSpPr>
            <a:stCxn id="20" idx="0"/>
          </p:cNvCxnSpPr>
          <p:nvPr/>
        </p:nvCxnSpPr>
        <p:spPr>
          <a:xfrm flipH="1" flipV="1">
            <a:off x="4683206" y="5195279"/>
            <a:ext cx="776420" cy="506552"/>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ruta 23">
            <a:extLst>
              <a:ext uri="{FF2B5EF4-FFF2-40B4-BE49-F238E27FC236}">
                <a16:creationId xmlns:a16="http://schemas.microsoft.com/office/drawing/2014/main" id="{B644935D-33B9-A193-883B-6BF7842C6323}"/>
              </a:ext>
            </a:extLst>
          </p:cNvPr>
          <p:cNvSpPr txBox="1"/>
          <p:nvPr/>
        </p:nvSpPr>
        <p:spPr>
          <a:xfrm>
            <a:off x="4557583" y="1371163"/>
            <a:ext cx="4141574" cy="307777"/>
          </a:xfrm>
          <a:prstGeom prst="rect">
            <a:avLst/>
          </a:prstGeom>
          <a:noFill/>
          <a:ln>
            <a:solidFill>
              <a:schemeClr val="tx1"/>
            </a:solidFill>
          </a:ln>
        </p:spPr>
        <p:txBody>
          <a:bodyPr wrap="square" rtlCol="0">
            <a:spAutoFit/>
          </a:bodyPr>
          <a:lstStyle/>
          <a:p>
            <a:r>
              <a:rPr lang="sv-SE" sz="1400" dirty="0">
                <a:highlight>
                  <a:srgbClr val="00FF00"/>
                </a:highlight>
              </a:rPr>
              <a:t>Medlemsmöte 15/1 </a:t>
            </a:r>
            <a:r>
              <a:rPr lang="sv-SE" sz="1400" dirty="0" err="1">
                <a:highlight>
                  <a:srgbClr val="00FF00"/>
                </a:highlight>
              </a:rPr>
              <a:t>kl</a:t>
            </a:r>
            <a:r>
              <a:rPr lang="sv-SE" sz="1400" dirty="0">
                <a:highlight>
                  <a:srgbClr val="00FF00"/>
                </a:highlight>
              </a:rPr>
              <a:t> 13-15: </a:t>
            </a:r>
            <a:r>
              <a:rPr lang="sv-SE" sz="1400" i="1" dirty="0">
                <a:highlight>
                  <a:srgbClr val="00FF00"/>
                </a:highlight>
              </a:rPr>
              <a:t>Föreläsning Rolf Olsson</a:t>
            </a:r>
          </a:p>
        </p:txBody>
      </p:sp>
      <p:sp>
        <p:nvSpPr>
          <p:cNvPr id="25" name="textruta 24">
            <a:extLst>
              <a:ext uri="{FF2B5EF4-FFF2-40B4-BE49-F238E27FC236}">
                <a16:creationId xmlns:a16="http://schemas.microsoft.com/office/drawing/2014/main" id="{6E82EF04-9ECB-B9DA-DBA0-3432EEAF23C0}"/>
              </a:ext>
            </a:extLst>
          </p:cNvPr>
          <p:cNvSpPr txBox="1"/>
          <p:nvPr/>
        </p:nvSpPr>
        <p:spPr>
          <a:xfrm>
            <a:off x="294502" y="4322684"/>
            <a:ext cx="3336324" cy="307777"/>
          </a:xfrm>
          <a:prstGeom prst="rect">
            <a:avLst/>
          </a:prstGeom>
          <a:noFill/>
          <a:ln>
            <a:solidFill>
              <a:schemeClr val="tx1"/>
            </a:solidFill>
          </a:ln>
        </p:spPr>
        <p:txBody>
          <a:bodyPr wrap="square" rtlCol="0">
            <a:spAutoFit/>
          </a:bodyPr>
          <a:lstStyle/>
          <a:p>
            <a:r>
              <a:rPr lang="sv-SE" sz="1400" dirty="0">
                <a:highlight>
                  <a:srgbClr val="FFFF00"/>
                </a:highlight>
              </a:rPr>
              <a:t>Medlemsträff Samtalsgrupp/Bokcirkel?</a:t>
            </a:r>
          </a:p>
        </p:txBody>
      </p:sp>
      <p:sp>
        <p:nvSpPr>
          <p:cNvPr id="26" name="textruta 25">
            <a:extLst>
              <a:ext uri="{FF2B5EF4-FFF2-40B4-BE49-F238E27FC236}">
                <a16:creationId xmlns:a16="http://schemas.microsoft.com/office/drawing/2014/main" id="{FD413EE4-670A-75A6-DA91-0ED2FD638FDB}"/>
              </a:ext>
            </a:extLst>
          </p:cNvPr>
          <p:cNvSpPr txBox="1"/>
          <p:nvPr/>
        </p:nvSpPr>
        <p:spPr>
          <a:xfrm>
            <a:off x="6932139" y="5208690"/>
            <a:ext cx="3930464" cy="307777"/>
          </a:xfrm>
          <a:prstGeom prst="rect">
            <a:avLst/>
          </a:prstGeom>
          <a:noFill/>
          <a:ln>
            <a:solidFill>
              <a:schemeClr val="tx1"/>
            </a:solidFill>
          </a:ln>
        </p:spPr>
        <p:txBody>
          <a:bodyPr wrap="square" rtlCol="0">
            <a:spAutoFit/>
          </a:bodyPr>
          <a:lstStyle/>
          <a:p>
            <a:r>
              <a:rPr lang="sv-SE" sz="1400" dirty="0"/>
              <a:t>Uteaktivitet Hälsans stig </a:t>
            </a:r>
            <a:r>
              <a:rPr lang="sv-SE" sz="1400" dirty="0" err="1"/>
              <a:t>Skurholmsfjärden</a:t>
            </a:r>
            <a:r>
              <a:rPr lang="sv-SE" sz="1400" dirty="0"/>
              <a:t> ……….</a:t>
            </a:r>
          </a:p>
        </p:txBody>
      </p:sp>
      <p:sp>
        <p:nvSpPr>
          <p:cNvPr id="27" name="textruta 26">
            <a:extLst>
              <a:ext uri="{FF2B5EF4-FFF2-40B4-BE49-F238E27FC236}">
                <a16:creationId xmlns:a16="http://schemas.microsoft.com/office/drawing/2014/main" id="{706DC7E5-ADDB-1C33-848D-2B7081B2C3FA}"/>
              </a:ext>
            </a:extLst>
          </p:cNvPr>
          <p:cNvSpPr txBox="1"/>
          <p:nvPr/>
        </p:nvSpPr>
        <p:spPr>
          <a:xfrm>
            <a:off x="4854142" y="3213797"/>
            <a:ext cx="1163590" cy="646331"/>
          </a:xfrm>
          <a:prstGeom prst="rect">
            <a:avLst/>
          </a:prstGeom>
          <a:noFill/>
        </p:spPr>
        <p:txBody>
          <a:bodyPr wrap="square" rtlCol="0">
            <a:spAutoFit/>
          </a:bodyPr>
          <a:lstStyle/>
          <a:p>
            <a:r>
              <a:rPr lang="sv-SE" sz="3600" dirty="0"/>
              <a:t>2024</a:t>
            </a:r>
          </a:p>
        </p:txBody>
      </p:sp>
      <p:sp>
        <p:nvSpPr>
          <p:cNvPr id="28" name="textruta 27">
            <a:extLst>
              <a:ext uri="{FF2B5EF4-FFF2-40B4-BE49-F238E27FC236}">
                <a16:creationId xmlns:a16="http://schemas.microsoft.com/office/drawing/2014/main" id="{9E0A3531-6DF0-4577-3E09-26747655BA10}"/>
              </a:ext>
            </a:extLst>
          </p:cNvPr>
          <p:cNvSpPr txBox="1"/>
          <p:nvPr/>
        </p:nvSpPr>
        <p:spPr>
          <a:xfrm>
            <a:off x="7399631" y="3710815"/>
            <a:ext cx="3783227" cy="523220"/>
          </a:xfrm>
          <a:prstGeom prst="rect">
            <a:avLst/>
          </a:prstGeom>
          <a:noFill/>
          <a:ln>
            <a:solidFill>
              <a:schemeClr val="tx1"/>
            </a:solidFill>
          </a:ln>
        </p:spPr>
        <p:txBody>
          <a:bodyPr wrap="square" rtlCol="0">
            <a:spAutoFit/>
          </a:bodyPr>
          <a:lstStyle/>
          <a:p>
            <a:r>
              <a:rPr lang="sv-SE" sz="1400" dirty="0">
                <a:highlight>
                  <a:srgbClr val="00FF00"/>
                </a:highlight>
              </a:rPr>
              <a:t>Uteaktivitet Gråsjälören: Datum fastställs i mars</a:t>
            </a:r>
          </a:p>
        </p:txBody>
      </p:sp>
      <p:sp>
        <p:nvSpPr>
          <p:cNvPr id="29" name="textruta 28">
            <a:extLst>
              <a:ext uri="{FF2B5EF4-FFF2-40B4-BE49-F238E27FC236}">
                <a16:creationId xmlns:a16="http://schemas.microsoft.com/office/drawing/2014/main" id="{5E7ED558-7C35-A980-B3D7-5B127FB6D4EC}"/>
              </a:ext>
            </a:extLst>
          </p:cNvPr>
          <p:cNvSpPr txBox="1"/>
          <p:nvPr/>
        </p:nvSpPr>
        <p:spPr>
          <a:xfrm>
            <a:off x="7167950" y="4584615"/>
            <a:ext cx="4740876" cy="523220"/>
          </a:xfrm>
          <a:prstGeom prst="rect">
            <a:avLst/>
          </a:prstGeom>
          <a:noFill/>
          <a:ln>
            <a:solidFill>
              <a:schemeClr val="tx1"/>
            </a:solidFill>
          </a:ln>
        </p:spPr>
        <p:txBody>
          <a:bodyPr wrap="square" rtlCol="0">
            <a:spAutoFit/>
          </a:bodyPr>
          <a:lstStyle/>
          <a:p>
            <a:r>
              <a:rPr lang="sv-SE" sz="1400" dirty="0">
                <a:highlight>
                  <a:srgbClr val="FFFF00"/>
                </a:highlight>
              </a:rPr>
              <a:t>Resa (</a:t>
            </a:r>
            <a:r>
              <a:rPr lang="sv-SE" sz="1400" dirty="0" err="1">
                <a:highlight>
                  <a:srgbClr val="FFFF00"/>
                </a:highlight>
              </a:rPr>
              <a:t>ev</a:t>
            </a:r>
            <a:r>
              <a:rPr lang="sv-SE" sz="1400" dirty="0">
                <a:highlight>
                  <a:srgbClr val="FFFF00"/>
                </a:highlight>
              </a:rPr>
              <a:t> med övriga i F-rätt: Förslag: Storfors; </a:t>
            </a:r>
            <a:r>
              <a:rPr lang="sv-SE" sz="1400" dirty="0" err="1">
                <a:highlight>
                  <a:srgbClr val="FFFF00"/>
                </a:highlight>
              </a:rPr>
              <a:t>Luppio</a:t>
            </a:r>
            <a:r>
              <a:rPr lang="sv-SE" sz="1400" dirty="0">
                <a:highlight>
                  <a:srgbClr val="FFFF00"/>
                </a:highlight>
              </a:rPr>
              <a:t>, </a:t>
            </a:r>
            <a:r>
              <a:rPr lang="sv-SE" sz="1400" dirty="0" err="1">
                <a:highlight>
                  <a:srgbClr val="FFFF00"/>
                </a:highlight>
              </a:rPr>
              <a:t>Kukkola</a:t>
            </a:r>
            <a:r>
              <a:rPr lang="sv-SE" sz="1400" dirty="0">
                <a:highlight>
                  <a:srgbClr val="FFFF00"/>
                </a:highlight>
              </a:rPr>
              <a:t> </a:t>
            </a:r>
          </a:p>
        </p:txBody>
      </p:sp>
      <p:sp>
        <p:nvSpPr>
          <p:cNvPr id="30" name="textruta 29">
            <a:extLst>
              <a:ext uri="{FF2B5EF4-FFF2-40B4-BE49-F238E27FC236}">
                <a16:creationId xmlns:a16="http://schemas.microsoft.com/office/drawing/2014/main" id="{BD8742F1-E5EB-D9FE-963E-1B1F41C10B31}"/>
              </a:ext>
            </a:extLst>
          </p:cNvPr>
          <p:cNvSpPr txBox="1"/>
          <p:nvPr/>
        </p:nvSpPr>
        <p:spPr>
          <a:xfrm>
            <a:off x="1147117" y="5083235"/>
            <a:ext cx="3147879" cy="523220"/>
          </a:xfrm>
          <a:prstGeom prst="rect">
            <a:avLst/>
          </a:prstGeom>
          <a:noFill/>
          <a:ln>
            <a:solidFill>
              <a:schemeClr val="tx1"/>
            </a:solidFill>
          </a:ln>
        </p:spPr>
        <p:txBody>
          <a:bodyPr wrap="square" rtlCol="0">
            <a:spAutoFit/>
          </a:bodyPr>
          <a:lstStyle/>
          <a:p>
            <a:r>
              <a:rPr lang="sv-SE" sz="1400" dirty="0"/>
              <a:t>Uteaktivitet Hälsans stig Hertsön……….</a:t>
            </a:r>
          </a:p>
        </p:txBody>
      </p:sp>
      <p:sp>
        <p:nvSpPr>
          <p:cNvPr id="31" name="textruta 30">
            <a:extLst>
              <a:ext uri="{FF2B5EF4-FFF2-40B4-BE49-F238E27FC236}">
                <a16:creationId xmlns:a16="http://schemas.microsoft.com/office/drawing/2014/main" id="{AFD25FD6-E7A5-F6D7-A76A-B8E6540CDB04}"/>
              </a:ext>
            </a:extLst>
          </p:cNvPr>
          <p:cNvSpPr txBox="1"/>
          <p:nvPr/>
        </p:nvSpPr>
        <p:spPr>
          <a:xfrm>
            <a:off x="541633" y="3496076"/>
            <a:ext cx="2856470" cy="307777"/>
          </a:xfrm>
          <a:prstGeom prst="rect">
            <a:avLst/>
          </a:prstGeom>
          <a:noFill/>
          <a:ln>
            <a:solidFill>
              <a:schemeClr val="tx1"/>
            </a:solidFill>
          </a:ln>
        </p:spPr>
        <p:txBody>
          <a:bodyPr wrap="square" rtlCol="0">
            <a:spAutoFit/>
          </a:bodyPr>
          <a:lstStyle/>
          <a:p>
            <a:r>
              <a:rPr lang="sv-SE" sz="1400" dirty="0"/>
              <a:t>Studiebesök: Förslag SSAB / </a:t>
            </a:r>
            <a:r>
              <a:rPr lang="sv-SE" sz="1400" dirty="0" err="1"/>
              <a:t>Hybrit</a:t>
            </a:r>
            <a:endParaRPr lang="sv-SE" sz="1400" dirty="0"/>
          </a:p>
        </p:txBody>
      </p:sp>
      <p:sp>
        <p:nvSpPr>
          <p:cNvPr id="32" name="textruta 31">
            <a:extLst>
              <a:ext uri="{FF2B5EF4-FFF2-40B4-BE49-F238E27FC236}">
                <a16:creationId xmlns:a16="http://schemas.microsoft.com/office/drawing/2014/main" id="{77B43A09-FD69-1BBA-3F9E-46F172747963}"/>
              </a:ext>
            </a:extLst>
          </p:cNvPr>
          <p:cNvSpPr txBox="1"/>
          <p:nvPr/>
        </p:nvSpPr>
        <p:spPr>
          <a:xfrm>
            <a:off x="9551779" y="440966"/>
            <a:ext cx="2335421" cy="461665"/>
          </a:xfrm>
          <a:prstGeom prst="rect">
            <a:avLst/>
          </a:prstGeom>
          <a:noFill/>
        </p:spPr>
        <p:txBody>
          <a:bodyPr wrap="square" rtlCol="0">
            <a:spAutoFit/>
          </a:bodyPr>
          <a:lstStyle/>
          <a:p>
            <a:r>
              <a:rPr lang="sv-SE" sz="2400" i="1" dirty="0"/>
              <a:t>Årsplan 2024</a:t>
            </a:r>
          </a:p>
        </p:txBody>
      </p:sp>
      <p:sp>
        <p:nvSpPr>
          <p:cNvPr id="33" name="textruta 32">
            <a:extLst>
              <a:ext uri="{FF2B5EF4-FFF2-40B4-BE49-F238E27FC236}">
                <a16:creationId xmlns:a16="http://schemas.microsoft.com/office/drawing/2014/main" id="{3DA3BE49-93BB-8881-144B-6F606159246F}"/>
              </a:ext>
            </a:extLst>
          </p:cNvPr>
          <p:cNvSpPr txBox="1"/>
          <p:nvPr/>
        </p:nvSpPr>
        <p:spPr>
          <a:xfrm>
            <a:off x="6768924" y="1854464"/>
            <a:ext cx="4302211" cy="307777"/>
          </a:xfrm>
          <a:prstGeom prst="rect">
            <a:avLst/>
          </a:prstGeom>
          <a:solidFill>
            <a:srgbClr val="92D050"/>
          </a:solidFill>
          <a:ln>
            <a:solidFill>
              <a:schemeClr val="tx1"/>
            </a:solidFill>
          </a:ln>
        </p:spPr>
        <p:txBody>
          <a:bodyPr wrap="square" rtlCol="0">
            <a:spAutoFit/>
          </a:bodyPr>
          <a:lstStyle/>
          <a:p>
            <a:r>
              <a:rPr lang="sv-SE" sz="1400" i="1" dirty="0">
                <a:highlight>
                  <a:srgbClr val="00FF00"/>
                </a:highlight>
              </a:rPr>
              <a:t>Hjärtmånad. Februari: Föreläsning Aase </a:t>
            </a:r>
            <a:r>
              <a:rPr lang="sv-SE" sz="1400" i="1" dirty="0" err="1">
                <a:highlight>
                  <a:srgbClr val="00FF00"/>
                </a:highlight>
              </a:rPr>
              <a:t>Wisten</a:t>
            </a:r>
            <a:endParaRPr lang="sv-SE" sz="1400" i="1" dirty="0">
              <a:highlight>
                <a:srgbClr val="00FF00"/>
              </a:highlight>
            </a:endParaRPr>
          </a:p>
        </p:txBody>
      </p:sp>
      <p:pic>
        <p:nvPicPr>
          <p:cNvPr id="34" name="Bildobjekt 33">
            <a:extLst>
              <a:ext uri="{FF2B5EF4-FFF2-40B4-BE49-F238E27FC236}">
                <a16:creationId xmlns:a16="http://schemas.microsoft.com/office/drawing/2014/main" id="{0C63D0FE-7E7D-547F-27AB-5AC56ACD3C8B}"/>
              </a:ext>
            </a:extLst>
          </p:cNvPr>
          <p:cNvPicPr>
            <a:picLocks noChangeAspect="1"/>
          </p:cNvPicPr>
          <p:nvPr/>
        </p:nvPicPr>
        <p:blipFill>
          <a:blip r:embed="rId2"/>
          <a:stretch>
            <a:fillRect/>
          </a:stretch>
        </p:blipFill>
        <p:spPr>
          <a:xfrm>
            <a:off x="355245" y="320815"/>
            <a:ext cx="2362200" cy="893805"/>
          </a:xfrm>
          <a:prstGeom prst="rect">
            <a:avLst/>
          </a:prstGeom>
        </p:spPr>
      </p:pic>
      <p:sp>
        <p:nvSpPr>
          <p:cNvPr id="35" name="textruta 34">
            <a:extLst>
              <a:ext uri="{FF2B5EF4-FFF2-40B4-BE49-F238E27FC236}">
                <a16:creationId xmlns:a16="http://schemas.microsoft.com/office/drawing/2014/main" id="{6AB68C31-E577-ACAC-E036-7FBEDA5CB7E1}"/>
              </a:ext>
            </a:extLst>
          </p:cNvPr>
          <p:cNvSpPr txBox="1"/>
          <p:nvPr/>
        </p:nvSpPr>
        <p:spPr>
          <a:xfrm>
            <a:off x="146109" y="2289167"/>
            <a:ext cx="3768800" cy="338554"/>
          </a:xfrm>
          <a:prstGeom prst="rect">
            <a:avLst/>
          </a:prstGeom>
          <a:noFill/>
          <a:ln>
            <a:solidFill>
              <a:schemeClr val="tx1"/>
            </a:solidFill>
          </a:ln>
        </p:spPr>
        <p:txBody>
          <a:bodyPr wrap="square" rtlCol="0">
            <a:spAutoFit/>
          </a:bodyPr>
          <a:lstStyle/>
          <a:p>
            <a:r>
              <a:rPr lang="sv-SE" sz="1600" i="1" dirty="0"/>
              <a:t>Lungmånad Nov: </a:t>
            </a:r>
            <a:r>
              <a:rPr lang="sv-SE" sz="1600" i="1"/>
              <a:t>Föreläsning lungläkare</a:t>
            </a:r>
            <a:endParaRPr lang="sv-SE" sz="1600" i="1" dirty="0"/>
          </a:p>
        </p:txBody>
      </p:sp>
      <p:sp>
        <p:nvSpPr>
          <p:cNvPr id="36" name="textruta 35">
            <a:extLst>
              <a:ext uri="{FF2B5EF4-FFF2-40B4-BE49-F238E27FC236}">
                <a16:creationId xmlns:a16="http://schemas.microsoft.com/office/drawing/2014/main" id="{2F0EEF42-9C24-863B-45F7-200C3326C4FE}"/>
              </a:ext>
            </a:extLst>
          </p:cNvPr>
          <p:cNvSpPr txBox="1"/>
          <p:nvPr/>
        </p:nvSpPr>
        <p:spPr>
          <a:xfrm>
            <a:off x="7512914" y="2824625"/>
            <a:ext cx="1807883" cy="307777"/>
          </a:xfrm>
          <a:prstGeom prst="rect">
            <a:avLst/>
          </a:prstGeom>
          <a:noFill/>
          <a:ln>
            <a:solidFill>
              <a:schemeClr val="tx1"/>
            </a:solidFill>
          </a:ln>
        </p:spPr>
        <p:txBody>
          <a:bodyPr wrap="square" rtlCol="0">
            <a:spAutoFit/>
          </a:bodyPr>
          <a:lstStyle/>
          <a:p>
            <a:r>
              <a:rPr lang="sv-SE" sz="1400" dirty="0">
                <a:highlight>
                  <a:srgbClr val="00FF00"/>
                </a:highlight>
              </a:rPr>
              <a:t>Styrelsemöte 12/3</a:t>
            </a:r>
          </a:p>
        </p:txBody>
      </p:sp>
      <p:sp>
        <p:nvSpPr>
          <p:cNvPr id="37" name="textruta 36">
            <a:extLst>
              <a:ext uri="{FF2B5EF4-FFF2-40B4-BE49-F238E27FC236}">
                <a16:creationId xmlns:a16="http://schemas.microsoft.com/office/drawing/2014/main" id="{66916DE5-D0B3-DBDE-C7E5-D62F2D90D74A}"/>
              </a:ext>
            </a:extLst>
          </p:cNvPr>
          <p:cNvSpPr txBox="1"/>
          <p:nvPr/>
        </p:nvSpPr>
        <p:spPr>
          <a:xfrm>
            <a:off x="7278128" y="4145852"/>
            <a:ext cx="2664547" cy="307777"/>
          </a:xfrm>
          <a:prstGeom prst="rect">
            <a:avLst/>
          </a:prstGeom>
          <a:noFill/>
          <a:ln>
            <a:solidFill>
              <a:schemeClr val="tx1"/>
            </a:solidFill>
          </a:ln>
        </p:spPr>
        <p:txBody>
          <a:bodyPr wrap="square" rtlCol="0">
            <a:spAutoFit/>
          </a:bodyPr>
          <a:lstStyle/>
          <a:p>
            <a:r>
              <a:rPr lang="sv-SE" sz="1400" dirty="0">
                <a:highlight>
                  <a:srgbClr val="00FF00"/>
                </a:highlight>
              </a:rPr>
              <a:t>Styrelsemöte 16/4 och 14/5 </a:t>
            </a:r>
          </a:p>
        </p:txBody>
      </p:sp>
      <p:sp>
        <p:nvSpPr>
          <p:cNvPr id="38" name="textruta 37">
            <a:extLst>
              <a:ext uri="{FF2B5EF4-FFF2-40B4-BE49-F238E27FC236}">
                <a16:creationId xmlns:a16="http://schemas.microsoft.com/office/drawing/2014/main" id="{C5B98ED7-C249-E79B-492B-5A3CAC5FD605}"/>
              </a:ext>
            </a:extLst>
          </p:cNvPr>
          <p:cNvSpPr txBox="1"/>
          <p:nvPr/>
        </p:nvSpPr>
        <p:spPr>
          <a:xfrm>
            <a:off x="3044677" y="4739989"/>
            <a:ext cx="1807883" cy="307777"/>
          </a:xfrm>
          <a:prstGeom prst="rect">
            <a:avLst/>
          </a:prstGeom>
          <a:noFill/>
        </p:spPr>
        <p:txBody>
          <a:bodyPr wrap="square" rtlCol="0">
            <a:spAutoFit/>
          </a:bodyPr>
          <a:lstStyle/>
          <a:p>
            <a:r>
              <a:rPr lang="sv-SE" sz="1400" dirty="0"/>
              <a:t>Styrelsemöte</a:t>
            </a:r>
          </a:p>
        </p:txBody>
      </p:sp>
      <p:sp>
        <p:nvSpPr>
          <p:cNvPr id="39" name="textruta 38">
            <a:extLst>
              <a:ext uri="{FF2B5EF4-FFF2-40B4-BE49-F238E27FC236}">
                <a16:creationId xmlns:a16="http://schemas.microsoft.com/office/drawing/2014/main" id="{D0F32EAA-F836-5D9F-5B94-DA85A8D879C3}"/>
              </a:ext>
            </a:extLst>
          </p:cNvPr>
          <p:cNvSpPr txBox="1"/>
          <p:nvPr/>
        </p:nvSpPr>
        <p:spPr>
          <a:xfrm>
            <a:off x="2469281" y="3839322"/>
            <a:ext cx="1807883" cy="307777"/>
          </a:xfrm>
          <a:prstGeom prst="rect">
            <a:avLst/>
          </a:prstGeom>
          <a:noFill/>
        </p:spPr>
        <p:txBody>
          <a:bodyPr wrap="square" rtlCol="0">
            <a:spAutoFit/>
          </a:bodyPr>
          <a:lstStyle/>
          <a:p>
            <a:r>
              <a:rPr lang="sv-SE" sz="1400" dirty="0"/>
              <a:t>Styrelsemöte</a:t>
            </a:r>
          </a:p>
        </p:txBody>
      </p:sp>
      <p:sp>
        <p:nvSpPr>
          <p:cNvPr id="40" name="textruta 39">
            <a:extLst>
              <a:ext uri="{FF2B5EF4-FFF2-40B4-BE49-F238E27FC236}">
                <a16:creationId xmlns:a16="http://schemas.microsoft.com/office/drawing/2014/main" id="{A2FDE47C-6829-A3A7-904F-8F8D3988B71E}"/>
              </a:ext>
            </a:extLst>
          </p:cNvPr>
          <p:cNvSpPr txBox="1"/>
          <p:nvPr/>
        </p:nvSpPr>
        <p:spPr>
          <a:xfrm>
            <a:off x="3179287" y="1999090"/>
            <a:ext cx="1807883" cy="307777"/>
          </a:xfrm>
          <a:prstGeom prst="rect">
            <a:avLst/>
          </a:prstGeom>
          <a:noFill/>
        </p:spPr>
        <p:txBody>
          <a:bodyPr wrap="square" rtlCol="0">
            <a:spAutoFit/>
          </a:bodyPr>
          <a:lstStyle/>
          <a:p>
            <a:r>
              <a:rPr lang="sv-SE" sz="1400" dirty="0"/>
              <a:t>Styrelsemöte</a:t>
            </a:r>
          </a:p>
        </p:txBody>
      </p:sp>
      <p:sp>
        <p:nvSpPr>
          <p:cNvPr id="41" name="textruta 40">
            <a:extLst>
              <a:ext uri="{FF2B5EF4-FFF2-40B4-BE49-F238E27FC236}">
                <a16:creationId xmlns:a16="http://schemas.microsoft.com/office/drawing/2014/main" id="{40CB1DA3-FE3E-AE7F-B571-41C5026BFE07}"/>
              </a:ext>
            </a:extLst>
          </p:cNvPr>
          <p:cNvSpPr txBox="1"/>
          <p:nvPr/>
        </p:nvSpPr>
        <p:spPr>
          <a:xfrm>
            <a:off x="7651926" y="3325206"/>
            <a:ext cx="2297424" cy="307777"/>
          </a:xfrm>
          <a:prstGeom prst="rect">
            <a:avLst/>
          </a:prstGeom>
          <a:noFill/>
          <a:ln>
            <a:solidFill>
              <a:schemeClr val="tx1"/>
            </a:solidFill>
          </a:ln>
        </p:spPr>
        <p:txBody>
          <a:bodyPr wrap="none" rtlCol="0">
            <a:spAutoFit/>
          </a:bodyPr>
          <a:lstStyle/>
          <a:p>
            <a:r>
              <a:rPr lang="sv-SE" sz="1400" dirty="0">
                <a:highlight>
                  <a:srgbClr val="00FF00"/>
                </a:highlight>
              </a:rPr>
              <a:t>Allmän HLR utbildning 10/4</a:t>
            </a:r>
          </a:p>
        </p:txBody>
      </p:sp>
      <p:sp>
        <p:nvSpPr>
          <p:cNvPr id="53" name="Frihandsfigur 52">
            <a:extLst>
              <a:ext uri="{FF2B5EF4-FFF2-40B4-BE49-F238E27FC236}">
                <a16:creationId xmlns:a16="http://schemas.microsoft.com/office/drawing/2014/main" id="{832AC92C-70EE-3D79-EE81-4B9D2F9BEBC0}"/>
              </a:ext>
            </a:extLst>
          </p:cNvPr>
          <p:cNvSpPr/>
          <p:nvPr/>
        </p:nvSpPr>
        <p:spPr>
          <a:xfrm>
            <a:off x="2112399" y="4493134"/>
            <a:ext cx="5139483" cy="966934"/>
          </a:xfrm>
          <a:custGeom>
            <a:avLst/>
            <a:gdLst>
              <a:gd name="connsiteX0" fmla="*/ 45014 w 5139483"/>
              <a:gd name="connsiteY0" fmla="*/ 150304 h 966934"/>
              <a:gd name="connsiteX1" fmla="*/ 187889 w 5139483"/>
              <a:gd name="connsiteY1" fmla="*/ 621791 h 966934"/>
              <a:gd name="connsiteX2" fmla="*/ 1545201 w 5139483"/>
              <a:gd name="connsiteY2" fmla="*/ 650366 h 966934"/>
              <a:gd name="connsiteX3" fmla="*/ 1545201 w 5139483"/>
              <a:gd name="connsiteY3" fmla="*/ 650366 h 966934"/>
              <a:gd name="connsiteX4" fmla="*/ 4459851 w 5139483"/>
              <a:gd name="connsiteY4" fmla="*/ 950404 h 966934"/>
              <a:gd name="connsiteX5" fmla="*/ 4974201 w 5139483"/>
              <a:gd name="connsiteY5" fmla="*/ 78866 h 966934"/>
              <a:gd name="connsiteX6" fmla="*/ 5131364 w 5139483"/>
              <a:gd name="connsiteY6" fmla="*/ 36004 h 966934"/>
              <a:gd name="connsiteX7" fmla="*/ 5102789 w 5139483"/>
              <a:gd name="connsiteY7" fmla="*/ 36004 h 966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39483" h="966934">
                <a:moveTo>
                  <a:pt x="45014" y="150304"/>
                </a:moveTo>
                <a:cubicBezTo>
                  <a:pt x="-8564" y="344375"/>
                  <a:pt x="-62142" y="538447"/>
                  <a:pt x="187889" y="621791"/>
                </a:cubicBezTo>
                <a:cubicBezTo>
                  <a:pt x="437920" y="705135"/>
                  <a:pt x="1545201" y="650366"/>
                  <a:pt x="1545201" y="650366"/>
                </a:cubicBezTo>
                <a:lnTo>
                  <a:pt x="1545201" y="650366"/>
                </a:lnTo>
                <a:cubicBezTo>
                  <a:pt x="2030976" y="700372"/>
                  <a:pt x="3888351" y="1045654"/>
                  <a:pt x="4459851" y="950404"/>
                </a:cubicBezTo>
                <a:cubicBezTo>
                  <a:pt x="5031351" y="855154"/>
                  <a:pt x="4862282" y="231266"/>
                  <a:pt x="4974201" y="78866"/>
                </a:cubicBezTo>
                <a:cubicBezTo>
                  <a:pt x="5086120" y="-73534"/>
                  <a:pt x="5109933" y="43148"/>
                  <a:pt x="5131364" y="36004"/>
                </a:cubicBezTo>
                <a:cubicBezTo>
                  <a:pt x="5152795" y="28860"/>
                  <a:pt x="5127792" y="32432"/>
                  <a:pt x="5102789" y="36004"/>
                </a:cubicBez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757170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7227E8C-0D26-6521-439A-28F888443B4E}"/>
              </a:ext>
            </a:extLst>
          </p:cNvPr>
          <p:cNvSpPr>
            <a:spLocks noGrp="1"/>
          </p:cNvSpPr>
          <p:nvPr>
            <p:ph type="ctrTitle"/>
          </p:nvPr>
        </p:nvSpPr>
        <p:spPr>
          <a:xfrm>
            <a:off x="2372496" y="1110366"/>
            <a:ext cx="7055708" cy="437886"/>
          </a:xfrm>
        </p:spPr>
        <p:txBody>
          <a:bodyPr>
            <a:noAutofit/>
          </a:bodyPr>
          <a:lstStyle/>
          <a:p>
            <a:r>
              <a:rPr lang="sv-SE" sz="2800" dirty="0"/>
              <a:t>Info från </a:t>
            </a:r>
            <a:r>
              <a:rPr lang="sv-SE" sz="2800" dirty="0" err="1"/>
              <a:t>HjärtLungs</a:t>
            </a:r>
            <a:r>
              <a:rPr lang="sv-SE" sz="2800" dirty="0"/>
              <a:t> hemsida</a:t>
            </a:r>
          </a:p>
        </p:txBody>
      </p:sp>
      <p:sp>
        <p:nvSpPr>
          <p:cNvPr id="3" name="Underrubrik 2">
            <a:extLst>
              <a:ext uri="{FF2B5EF4-FFF2-40B4-BE49-F238E27FC236}">
                <a16:creationId xmlns:a16="http://schemas.microsoft.com/office/drawing/2014/main" id="{72BC52BF-739A-4A52-15CC-6E639BAD7AB1}"/>
              </a:ext>
            </a:extLst>
          </p:cNvPr>
          <p:cNvSpPr>
            <a:spLocks noGrp="1"/>
          </p:cNvSpPr>
          <p:nvPr>
            <p:ph type="subTitle" idx="1"/>
          </p:nvPr>
        </p:nvSpPr>
        <p:spPr>
          <a:xfrm>
            <a:off x="3286898" y="2032726"/>
            <a:ext cx="7381102" cy="846395"/>
          </a:xfrm>
        </p:spPr>
        <p:txBody>
          <a:bodyPr>
            <a:normAutofit/>
          </a:bodyPr>
          <a:lstStyle/>
          <a:p>
            <a:r>
              <a:rPr lang="sv-SE" sz="1600" dirty="0" err="1">
                <a:hlinkClick r:id="rId2"/>
              </a:rPr>
              <a:t>https</a:t>
            </a:r>
            <a:r>
              <a:rPr lang="sv-SE" sz="1600" dirty="0">
                <a:hlinkClick r:id="rId2"/>
              </a:rPr>
              <a:t>://</a:t>
            </a:r>
            <a:r>
              <a:rPr lang="sv-SE" sz="1600" dirty="0" err="1">
                <a:hlinkClick r:id="rId2"/>
              </a:rPr>
              <a:t>www.ucr.uu.se</a:t>
            </a:r>
            <a:r>
              <a:rPr lang="sv-SE" sz="1600" dirty="0">
                <a:hlinkClick r:id="rId2"/>
              </a:rPr>
              <a:t>/</a:t>
            </a:r>
            <a:r>
              <a:rPr lang="sv-SE" sz="1600" dirty="0" err="1">
                <a:hlinkClick r:id="rId2"/>
              </a:rPr>
              <a:t>swedeheart</a:t>
            </a:r>
            <a:r>
              <a:rPr lang="sv-SE" sz="1600" dirty="0">
                <a:hlinkClick r:id="rId2"/>
              </a:rPr>
              <a:t>/dokument-</a:t>
            </a:r>
            <a:r>
              <a:rPr lang="sv-SE" sz="1600" dirty="0" err="1">
                <a:hlinkClick r:id="rId2"/>
              </a:rPr>
              <a:t>sh</a:t>
            </a:r>
            <a:r>
              <a:rPr lang="sv-SE" sz="1600" dirty="0">
                <a:hlinkClick r:id="rId2"/>
              </a:rPr>
              <a:t>/</a:t>
            </a:r>
            <a:r>
              <a:rPr lang="sv-SE" sz="1600" dirty="0" err="1">
                <a:hlinkClick r:id="rId2"/>
              </a:rPr>
              <a:t>arsrapporter-sh</a:t>
            </a:r>
            <a:r>
              <a:rPr lang="sv-SE" sz="1600" dirty="0">
                <a:hlinkClick r:id="rId2"/>
              </a:rPr>
              <a:t>/02-swedeheart-highlights-2023-swedish/</a:t>
            </a:r>
            <a:r>
              <a:rPr lang="sv-SE" sz="1600" dirty="0" err="1">
                <a:hlinkClick r:id="rId2"/>
              </a:rPr>
              <a:t>viewdocument</a:t>
            </a:r>
            <a:r>
              <a:rPr lang="sv-SE" sz="1600" dirty="0">
                <a:hlinkClick r:id="rId2"/>
              </a:rPr>
              <a:t>/3651</a:t>
            </a:r>
            <a:endParaRPr lang="sv-SE" sz="1600" dirty="0"/>
          </a:p>
        </p:txBody>
      </p:sp>
      <p:sp>
        <p:nvSpPr>
          <p:cNvPr id="4" name="textruta 3">
            <a:extLst>
              <a:ext uri="{FF2B5EF4-FFF2-40B4-BE49-F238E27FC236}">
                <a16:creationId xmlns:a16="http://schemas.microsoft.com/office/drawing/2014/main" id="{CA5F0074-F741-3955-7930-9D51E174A735}"/>
              </a:ext>
            </a:extLst>
          </p:cNvPr>
          <p:cNvSpPr txBox="1"/>
          <p:nvPr/>
        </p:nvSpPr>
        <p:spPr>
          <a:xfrm>
            <a:off x="1289222" y="2032726"/>
            <a:ext cx="3150973" cy="369332"/>
          </a:xfrm>
          <a:prstGeom prst="rect">
            <a:avLst/>
          </a:prstGeom>
          <a:noFill/>
        </p:spPr>
        <p:txBody>
          <a:bodyPr wrap="square" rtlCol="0">
            <a:spAutoFit/>
          </a:bodyPr>
          <a:lstStyle/>
          <a:p>
            <a:r>
              <a:rPr lang="sv-SE" dirty="0"/>
              <a:t>Kvalitetsregistret</a:t>
            </a:r>
          </a:p>
        </p:txBody>
      </p:sp>
      <p:sp>
        <p:nvSpPr>
          <p:cNvPr id="5" name="textruta 4">
            <a:extLst>
              <a:ext uri="{FF2B5EF4-FFF2-40B4-BE49-F238E27FC236}">
                <a16:creationId xmlns:a16="http://schemas.microsoft.com/office/drawing/2014/main" id="{5F32480E-0BAD-F7E2-8908-4075D6A105B7}"/>
              </a:ext>
            </a:extLst>
          </p:cNvPr>
          <p:cNvSpPr txBox="1"/>
          <p:nvPr/>
        </p:nvSpPr>
        <p:spPr>
          <a:xfrm>
            <a:off x="3422820" y="3212753"/>
            <a:ext cx="5412259" cy="584775"/>
          </a:xfrm>
          <a:prstGeom prst="rect">
            <a:avLst/>
          </a:prstGeom>
          <a:noFill/>
        </p:spPr>
        <p:txBody>
          <a:bodyPr wrap="square" rtlCol="0">
            <a:spAutoFit/>
          </a:bodyPr>
          <a:lstStyle/>
          <a:p>
            <a:r>
              <a:rPr lang="sv-SE" sz="1600" dirty="0" err="1">
                <a:hlinkClick r:id="rId3"/>
              </a:rPr>
              <a:t>https</a:t>
            </a:r>
            <a:r>
              <a:rPr lang="sv-SE" sz="1600" dirty="0">
                <a:hlinkClick r:id="rId3"/>
              </a:rPr>
              <a:t>://</a:t>
            </a:r>
            <a:r>
              <a:rPr lang="sv-SE" sz="1600" dirty="0" err="1">
                <a:hlinkClick r:id="rId3"/>
              </a:rPr>
              <a:t>www.hjart-lung.se</a:t>
            </a:r>
            <a:r>
              <a:rPr lang="sv-SE" sz="1600" dirty="0">
                <a:hlinkClick r:id="rId3"/>
              </a:rPr>
              <a:t>/vart-arbete/aktiv-med-</a:t>
            </a:r>
            <a:r>
              <a:rPr lang="sv-SE" sz="1600" dirty="0" err="1">
                <a:hlinkClick r:id="rId3"/>
              </a:rPr>
              <a:t>hjartlung</a:t>
            </a:r>
            <a:r>
              <a:rPr lang="sv-SE" sz="1600" dirty="0">
                <a:hlinkClick r:id="rId3"/>
              </a:rPr>
              <a:t>-</a:t>
            </a:r>
            <a:r>
              <a:rPr lang="sv-SE" sz="1600" dirty="0" err="1">
                <a:hlinkClick r:id="rId3"/>
              </a:rPr>
              <a:t>patientutbildnignar</a:t>
            </a:r>
            <a:r>
              <a:rPr lang="sv-SE" sz="1600" dirty="0">
                <a:hlinkClick r:id="rId3"/>
              </a:rPr>
              <a:t>/</a:t>
            </a:r>
            <a:endParaRPr lang="sv-SE" sz="1600" dirty="0"/>
          </a:p>
        </p:txBody>
      </p:sp>
      <p:sp>
        <p:nvSpPr>
          <p:cNvPr id="6" name="textruta 5">
            <a:extLst>
              <a:ext uri="{FF2B5EF4-FFF2-40B4-BE49-F238E27FC236}">
                <a16:creationId xmlns:a16="http://schemas.microsoft.com/office/drawing/2014/main" id="{44F4C845-4A65-4DE8-4466-7A2920DDFC59}"/>
              </a:ext>
            </a:extLst>
          </p:cNvPr>
          <p:cNvSpPr txBox="1"/>
          <p:nvPr/>
        </p:nvSpPr>
        <p:spPr>
          <a:xfrm>
            <a:off x="1313937" y="3212753"/>
            <a:ext cx="1997676" cy="369332"/>
          </a:xfrm>
          <a:prstGeom prst="rect">
            <a:avLst/>
          </a:prstGeom>
          <a:noFill/>
        </p:spPr>
        <p:txBody>
          <a:bodyPr wrap="square" rtlCol="0">
            <a:spAutoFit/>
          </a:bodyPr>
          <a:lstStyle/>
          <a:p>
            <a:r>
              <a:rPr lang="sv-SE" dirty="0"/>
              <a:t>Patientutbildning</a:t>
            </a:r>
          </a:p>
        </p:txBody>
      </p:sp>
      <p:pic>
        <p:nvPicPr>
          <p:cNvPr id="7" name="Bildobjekt 6">
            <a:extLst>
              <a:ext uri="{FF2B5EF4-FFF2-40B4-BE49-F238E27FC236}">
                <a16:creationId xmlns:a16="http://schemas.microsoft.com/office/drawing/2014/main" id="{1CDF87FA-8DAD-F95C-1509-6BF82CFF701B}"/>
              </a:ext>
            </a:extLst>
          </p:cNvPr>
          <p:cNvPicPr>
            <a:picLocks noChangeAspect="1"/>
          </p:cNvPicPr>
          <p:nvPr/>
        </p:nvPicPr>
        <p:blipFill>
          <a:blip r:embed="rId4"/>
          <a:stretch>
            <a:fillRect/>
          </a:stretch>
        </p:blipFill>
        <p:spPr>
          <a:xfrm>
            <a:off x="355245" y="320815"/>
            <a:ext cx="2362200" cy="893805"/>
          </a:xfrm>
          <a:prstGeom prst="rect">
            <a:avLst/>
          </a:prstGeom>
        </p:spPr>
      </p:pic>
      <p:sp>
        <p:nvSpPr>
          <p:cNvPr id="8" name="textruta 7">
            <a:extLst>
              <a:ext uri="{FF2B5EF4-FFF2-40B4-BE49-F238E27FC236}">
                <a16:creationId xmlns:a16="http://schemas.microsoft.com/office/drawing/2014/main" id="{A209FFEB-8773-8298-913F-6360A1D9A7CA}"/>
              </a:ext>
            </a:extLst>
          </p:cNvPr>
          <p:cNvSpPr txBox="1"/>
          <p:nvPr/>
        </p:nvSpPr>
        <p:spPr>
          <a:xfrm>
            <a:off x="3447534" y="4263081"/>
            <a:ext cx="5980670" cy="584775"/>
          </a:xfrm>
          <a:prstGeom prst="rect">
            <a:avLst/>
          </a:prstGeom>
          <a:noFill/>
        </p:spPr>
        <p:txBody>
          <a:bodyPr wrap="square" rtlCol="0">
            <a:spAutoFit/>
          </a:bodyPr>
          <a:lstStyle/>
          <a:p>
            <a:r>
              <a:rPr lang="sv-SE" sz="1600" dirty="0" err="1">
                <a:hlinkClick r:id="rId5"/>
              </a:rPr>
              <a:t>https</a:t>
            </a:r>
            <a:r>
              <a:rPr lang="sv-SE" sz="1600" dirty="0">
                <a:hlinkClick r:id="rId5"/>
              </a:rPr>
              <a:t>://</a:t>
            </a:r>
            <a:r>
              <a:rPr lang="sv-SE" sz="1600" dirty="0" err="1">
                <a:hlinkClick r:id="rId5"/>
              </a:rPr>
              <a:t>www.hjart-lung.se</a:t>
            </a:r>
            <a:r>
              <a:rPr lang="sv-SE" sz="1600" dirty="0">
                <a:hlinkClick r:id="rId5"/>
              </a:rPr>
              <a:t>/din-halsa/aktiv-med-</a:t>
            </a:r>
            <a:r>
              <a:rPr lang="sv-SE" sz="1600" dirty="0" err="1">
                <a:hlinkClick r:id="rId5"/>
              </a:rPr>
              <a:t>hjartlung</a:t>
            </a:r>
            <a:r>
              <a:rPr lang="sv-SE" sz="1600" dirty="0">
                <a:hlinkClick r:id="rId5"/>
              </a:rPr>
              <a:t>--vara-aktiviteter/diagnosdukar/</a:t>
            </a:r>
            <a:endParaRPr lang="sv-SE" sz="1600" dirty="0"/>
          </a:p>
        </p:txBody>
      </p:sp>
      <p:sp>
        <p:nvSpPr>
          <p:cNvPr id="9" name="textruta 8">
            <a:extLst>
              <a:ext uri="{FF2B5EF4-FFF2-40B4-BE49-F238E27FC236}">
                <a16:creationId xmlns:a16="http://schemas.microsoft.com/office/drawing/2014/main" id="{1191B4D1-5CB4-0F1A-C732-3E3A1AB4F645}"/>
              </a:ext>
            </a:extLst>
          </p:cNvPr>
          <p:cNvSpPr txBox="1"/>
          <p:nvPr/>
        </p:nvSpPr>
        <p:spPr>
          <a:xfrm>
            <a:off x="1363347" y="4263081"/>
            <a:ext cx="1750553" cy="369332"/>
          </a:xfrm>
          <a:prstGeom prst="rect">
            <a:avLst/>
          </a:prstGeom>
          <a:noFill/>
        </p:spPr>
        <p:txBody>
          <a:bodyPr wrap="square" rtlCol="0">
            <a:spAutoFit/>
          </a:bodyPr>
          <a:lstStyle/>
          <a:p>
            <a:r>
              <a:rPr lang="sv-SE" dirty="0"/>
              <a:t>Diagnosdukar</a:t>
            </a:r>
          </a:p>
        </p:txBody>
      </p:sp>
    </p:spTree>
    <p:extLst>
      <p:ext uri="{BB962C8B-B14F-4D97-AF65-F5344CB8AC3E}">
        <p14:creationId xmlns:p14="http://schemas.microsoft.com/office/powerpoint/2010/main" val="1606064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a:extLst>
              <a:ext uri="{FF2B5EF4-FFF2-40B4-BE49-F238E27FC236}">
                <a16:creationId xmlns:a16="http://schemas.microsoft.com/office/drawing/2014/main" id="{02C476D0-4473-DBD2-9BF5-8EC945B1E7DB}"/>
              </a:ext>
            </a:extLst>
          </p:cNvPr>
          <p:cNvSpPr txBox="1"/>
          <p:nvPr/>
        </p:nvSpPr>
        <p:spPr>
          <a:xfrm>
            <a:off x="926745" y="1590198"/>
            <a:ext cx="10717568" cy="1292662"/>
          </a:xfrm>
          <a:prstGeom prst="rect">
            <a:avLst/>
          </a:prstGeom>
          <a:noFill/>
        </p:spPr>
        <p:txBody>
          <a:bodyPr wrap="square">
            <a:spAutoFit/>
          </a:bodyPr>
          <a:lstStyle/>
          <a:p>
            <a:pPr algn="ctr"/>
            <a:r>
              <a:rPr lang="sv-SE" sz="2400" b="1" i="0" u="none" strike="noStrike" dirty="0">
                <a:solidFill>
                  <a:srgbClr val="3D4353"/>
                </a:solidFill>
                <a:effectLst/>
                <a:latin typeface="Open Sans" panose="020F0502020204030204" pitchFamily="34" charset="0"/>
              </a:rPr>
              <a:t>Mötet med vården</a:t>
            </a:r>
          </a:p>
          <a:p>
            <a:pPr algn="l"/>
            <a:endParaRPr lang="sv-SE" sz="1800" b="1" i="0" u="none" strike="noStrike" dirty="0">
              <a:solidFill>
                <a:srgbClr val="3D4353"/>
              </a:solidFill>
              <a:effectLst/>
              <a:latin typeface="Open Sans" panose="020F0502020204030204" pitchFamily="34" charset="0"/>
            </a:endParaRPr>
          </a:p>
          <a:p>
            <a:pPr algn="l"/>
            <a:r>
              <a:rPr lang="sv-SE" sz="1800" i="0" u="none" strike="noStrike" dirty="0">
                <a:solidFill>
                  <a:srgbClr val="3D4353"/>
                </a:solidFill>
                <a:effectLst/>
                <a:latin typeface="Open Sans" panose="020B0606030504020204" pitchFamily="34" charset="0"/>
              </a:rPr>
              <a:t>Baserat på medlemmars erfarenheter av ett liv med kronisk sjukdom har Riksförbundet HjärtLung identifierat sex områden som är viktiga att bevaka och utveckla.</a:t>
            </a:r>
            <a:endParaRPr lang="sv-SE" dirty="0"/>
          </a:p>
        </p:txBody>
      </p:sp>
      <p:pic>
        <p:nvPicPr>
          <p:cNvPr id="6" name="Bildobjekt 5">
            <a:extLst>
              <a:ext uri="{FF2B5EF4-FFF2-40B4-BE49-F238E27FC236}">
                <a16:creationId xmlns:a16="http://schemas.microsoft.com/office/drawing/2014/main" id="{F1689EF1-EB95-C780-D044-0A9E95FFDF9D}"/>
              </a:ext>
            </a:extLst>
          </p:cNvPr>
          <p:cNvPicPr>
            <a:picLocks noChangeAspect="1"/>
          </p:cNvPicPr>
          <p:nvPr/>
        </p:nvPicPr>
        <p:blipFill>
          <a:blip r:embed="rId2"/>
          <a:stretch>
            <a:fillRect/>
          </a:stretch>
        </p:blipFill>
        <p:spPr>
          <a:xfrm>
            <a:off x="355245" y="320815"/>
            <a:ext cx="2362200" cy="893805"/>
          </a:xfrm>
          <a:prstGeom prst="rect">
            <a:avLst/>
          </a:prstGeom>
        </p:spPr>
      </p:pic>
      <p:sp>
        <p:nvSpPr>
          <p:cNvPr id="7" name="textruta 6">
            <a:extLst>
              <a:ext uri="{FF2B5EF4-FFF2-40B4-BE49-F238E27FC236}">
                <a16:creationId xmlns:a16="http://schemas.microsoft.com/office/drawing/2014/main" id="{AE31A7A4-5598-ECCB-7564-351E111FDD8B}"/>
              </a:ext>
            </a:extLst>
          </p:cNvPr>
          <p:cNvSpPr txBox="1"/>
          <p:nvPr/>
        </p:nvSpPr>
        <p:spPr>
          <a:xfrm>
            <a:off x="3429000" y="3251064"/>
            <a:ext cx="4207477" cy="1785104"/>
          </a:xfrm>
          <a:prstGeom prst="rect">
            <a:avLst/>
          </a:prstGeom>
          <a:noFill/>
          <a:ln w="57150">
            <a:solidFill>
              <a:srgbClr val="00B0F0"/>
            </a:solidFill>
          </a:ln>
        </p:spPr>
        <p:txBody>
          <a:bodyPr wrap="square" rtlCol="0">
            <a:spAutoFit/>
          </a:bodyPr>
          <a:lstStyle/>
          <a:p>
            <a:pPr marL="342900" indent="-342900">
              <a:buFont typeface="+mj-lt"/>
              <a:buAutoNum type="arabicPeriod"/>
            </a:pPr>
            <a:r>
              <a:rPr lang="sv-SE" sz="1800" b="1" i="0" u="none" strike="noStrike" dirty="0">
                <a:solidFill>
                  <a:srgbClr val="3D4353"/>
                </a:solidFill>
                <a:effectLst/>
                <a:latin typeface="Open Sans" panose="020B0606030504020204" pitchFamily="34" charset="0"/>
              </a:rPr>
              <a:t>Tidig diagnos</a:t>
            </a:r>
          </a:p>
          <a:p>
            <a:pPr marL="342900" indent="-342900">
              <a:buFont typeface="+mj-lt"/>
              <a:buAutoNum type="arabicPeriod"/>
            </a:pPr>
            <a:r>
              <a:rPr lang="sv-SE" sz="1800" b="1" i="0" u="none" strike="noStrike" dirty="0">
                <a:solidFill>
                  <a:srgbClr val="3D4353"/>
                </a:solidFill>
                <a:effectLst/>
                <a:latin typeface="Open Sans" panose="020B0606030504020204" pitchFamily="34" charset="0"/>
              </a:rPr>
              <a:t>Begriplig information</a:t>
            </a:r>
          </a:p>
          <a:p>
            <a:pPr marL="342900" indent="-342900">
              <a:buFont typeface="+mj-lt"/>
              <a:buAutoNum type="arabicPeriod"/>
            </a:pPr>
            <a:r>
              <a:rPr lang="sv-SE" sz="1800" b="1" i="0" u="none" strike="noStrike" dirty="0">
                <a:solidFill>
                  <a:srgbClr val="3D4353"/>
                </a:solidFill>
                <a:effectLst/>
                <a:latin typeface="Open Sans" panose="020B0606030504020204" pitchFamily="34" charset="0"/>
              </a:rPr>
              <a:t>En sammanhållen vård</a:t>
            </a:r>
          </a:p>
          <a:p>
            <a:pPr marL="342900" indent="-342900">
              <a:buFont typeface="+mj-lt"/>
              <a:buAutoNum type="arabicPeriod"/>
            </a:pPr>
            <a:r>
              <a:rPr lang="sv-SE" sz="2000" b="1" i="0" u="none" strike="noStrike" dirty="0">
                <a:solidFill>
                  <a:srgbClr val="3D4353"/>
                </a:solidFill>
                <a:effectLst/>
                <a:latin typeface="Open Sans" panose="020B0606030504020204" pitchFamily="34" charset="0"/>
              </a:rPr>
              <a:t>Tillgång till rehabilitering</a:t>
            </a:r>
          </a:p>
          <a:p>
            <a:pPr marL="342900" indent="-342900">
              <a:buFont typeface="+mj-lt"/>
              <a:buAutoNum type="arabicPeriod"/>
            </a:pPr>
            <a:r>
              <a:rPr lang="sv-SE" sz="1800" b="1" i="0" u="none" strike="noStrike" dirty="0">
                <a:solidFill>
                  <a:srgbClr val="3D4353"/>
                </a:solidFill>
                <a:effectLst/>
                <a:latin typeface="Open Sans" panose="020B0606030504020204" pitchFamily="34" charset="0"/>
              </a:rPr>
              <a:t>Stöd till livsstilsförändringar</a:t>
            </a:r>
          </a:p>
          <a:p>
            <a:pPr marL="342900" indent="-342900">
              <a:buFont typeface="+mj-lt"/>
              <a:buAutoNum type="arabicPeriod"/>
            </a:pPr>
            <a:r>
              <a:rPr lang="sv-SE" sz="1800" b="1" i="0" u="none" strike="noStrike" dirty="0">
                <a:solidFill>
                  <a:srgbClr val="3D4353"/>
                </a:solidFill>
                <a:effectLst/>
                <a:latin typeface="Open Sans" panose="020B0606030504020204" pitchFamily="34" charset="0"/>
              </a:rPr>
              <a:t>Stöd till egenvård</a:t>
            </a:r>
          </a:p>
        </p:txBody>
      </p:sp>
      <p:sp>
        <p:nvSpPr>
          <p:cNvPr id="8" name="textruta 7">
            <a:extLst>
              <a:ext uri="{FF2B5EF4-FFF2-40B4-BE49-F238E27FC236}">
                <a16:creationId xmlns:a16="http://schemas.microsoft.com/office/drawing/2014/main" id="{065794B1-ADF5-ECAB-35CA-46C26219A7DB}"/>
              </a:ext>
            </a:extLst>
          </p:cNvPr>
          <p:cNvSpPr txBox="1"/>
          <p:nvPr/>
        </p:nvSpPr>
        <p:spPr>
          <a:xfrm>
            <a:off x="3429000" y="5373594"/>
            <a:ext cx="5071449" cy="923330"/>
          </a:xfrm>
          <a:prstGeom prst="rect">
            <a:avLst/>
          </a:prstGeom>
          <a:noFill/>
        </p:spPr>
        <p:txBody>
          <a:bodyPr wrap="square" rtlCol="0">
            <a:spAutoFit/>
          </a:bodyPr>
          <a:lstStyle/>
          <a:p>
            <a:r>
              <a:rPr lang="sv-SE" b="1" dirty="0">
                <a:latin typeface="Open Sans" panose="020B0606030504020204" pitchFamily="34" charset="0"/>
                <a:ea typeface="Open Sans" panose="020B0606030504020204" pitchFamily="34" charset="0"/>
                <a:cs typeface="Open Sans" panose="020B0606030504020204" pitchFamily="34" charset="0"/>
              </a:rPr>
              <a:t>Hur fungerar detta för oss i Luleå? </a:t>
            </a:r>
          </a:p>
          <a:p>
            <a:endParaRPr lang="sv-SE" b="1" dirty="0">
              <a:latin typeface="Open Sans" panose="020B0606030504020204" pitchFamily="34" charset="0"/>
              <a:ea typeface="Open Sans" panose="020B0606030504020204" pitchFamily="34" charset="0"/>
              <a:cs typeface="Open Sans" panose="020B0606030504020204" pitchFamily="34" charset="0"/>
            </a:endParaRPr>
          </a:p>
          <a:p>
            <a:r>
              <a:rPr lang="sv-SE" b="1" dirty="0">
                <a:latin typeface="Open Sans" panose="020B0606030504020204" pitchFamily="34" charset="0"/>
                <a:ea typeface="Open Sans" panose="020B0606030504020204" pitchFamily="34" charset="0"/>
                <a:cs typeface="Open Sans" panose="020B0606030504020204" pitchFamily="34" charset="0"/>
              </a:rPr>
              <a:t>Vad är viktigast att förbättra?</a:t>
            </a:r>
          </a:p>
        </p:txBody>
      </p:sp>
    </p:spTree>
    <p:extLst>
      <p:ext uri="{BB962C8B-B14F-4D97-AF65-F5344CB8AC3E}">
        <p14:creationId xmlns:p14="http://schemas.microsoft.com/office/powerpoint/2010/main" val="1449171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A3775F04-7927-A99D-1849-A38171CC654A}"/>
              </a:ext>
            </a:extLst>
          </p:cNvPr>
          <p:cNvPicPr>
            <a:picLocks noChangeAspect="1"/>
          </p:cNvPicPr>
          <p:nvPr/>
        </p:nvPicPr>
        <p:blipFill>
          <a:blip r:embed="rId2"/>
          <a:stretch>
            <a:fillRect/>
          </a:stretch>
        </p:blipFill>
        <p:spPr>
          <a:xfrm>
            <a:off x="355245" y="320815"/>
            <a:ext cx="2362200" cy="893805"/>
          </a:xfrm>
          <a:prstGeom prst="rect">
            <a:avLst/>
          </a:prstGeom>
        </p:spPr>
      </p:pic>
      <p:sp>
        <p:nvSpPr>
          <p:cNvPr id="6" name="textruta 5">
            <a:extLst>
              <a:ext uri="{FF2B5EF4-FFF2-40B4-BE49-F238E27FC236}">
                <a16:creationId xmlns:a16="http://schemas.microsoft.com/office/drawing/2014/main" id="{744B943C-EF78-D9AB-177A-029D561423DC}"/>
              </a:ext>
            </a:extLst>
          </p:cNvPr>
          <p:cNvSpPr txBox="1"/>
          <p:nvPr/>
        </p:nvSpPr>
        <p:spPr>
          <a:xfrm>
            <a:off x="3045618" y="2174142"/>
            <a:ext cx="7632213" cy="1477328"/>
          </a:xfrm>
          <a:prstGeom prst="rect">
            <a:avLst/>
          </a:prstGeom>
          <a:noFill/>
        </p:spPr>
        <p:txBody>
          <a:bodyPr wrap="square">
            <a:spAutoFit/>
          </a:bodyPr>
          <a:lstStyle/>
          <a:p>
            <a:pPr algn="l"/>
            <a:r>
              <a:rPr lang="sv-SE" sz="1800" b="1" i="0" u="none" strike="noStrike" dirty="0">
                <a:solidFill>
                  <a:srgbClr val="3D4353"/>
                </a:solidFill>
                <a:effectLst/>
                <a:latin typeface="Open Sans" panose="020B0606030504020204" pitchFamily="34" charset="0"/>
              </a:rPr>
              <a:t>Tidig diagnos</a:t>
            </a:r>
          </a:p>
          <a:p>
            <a:pPr algn="l"/>
            <a:endParaRPr lang="sv-SE" sz="1800" b="1" i="0" u="none" strike="noStrike" dirty="0">
              <a:solidFill>
                <a:srgbClr val="3D4353"/>
              </a:solidFill>
              <a:effectLst/>
              <a:latin typeface="Open Sans" panose="020B0606030504020204" pitchFamily="34" charset="0"/>
            </a:endParaRPr>
          </a:p>
          <a:p>
            <a:pPr algn="l"/>
            <a:r>
              <a:rPr lang="sv-SE" sz="1800" b="0" i="0" u="none" strike="noStrike" dirty="0">
                <a:solidFill>
                  <a:srgbClr val="3D4353"/>
                </a:solidFill>
                <a:effectLst/>
                <a:latin typeface="Open Sans" panose="020B0606030504020204" pitchFamily="34" charset="0"/>
              </a:rPr>
              <a:t>För att kunna sätta in rätt behandling, bromsa sjukdomsutvecklingen och göra positiva livsstilsförändringar är det viktigt att få en korrekt diagnos tidigt.</a:t>
            </a:r>
          </a:p>
        </p:txBody>
      </p:sp>
    </p:spTree>
    <p:extLst>
      <p:ext uri="{BB962C8B-B14F-4D97-AF65-F5344CB8AC3E}">
        <p14:creationId xmlns:p14="http://schemas.microsoft.com/office/powerpoint/2010/main" val="795693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9766381E-18CB-F83E-C6DB-B2367535B267}"/>
              </a:ext>
            </a:extLst>
          </p:cNvPr>
          <p:cNvPicPr>
            <a:picLocks noChangeAspect="1"/>
          </p:cNvPicPr>
          <p:nvPr/>
        </p:nvPicPr>
        <p:blipFill>
          <a:blip r:embed="rId2"/>
          <a:stretch>
            <a:fillRect/>
          </a:stretch>
        </p:blipFill>
        <p:spPr>
          <a:xfrm>
            <a:off x="355245" y="320815"/>
            <a:ext cx="2362200" cy="893805"/>
          </a:xfrm>
          <a:prstGeom prst="rect">
            <a:avLst/>
          </a:prstGeom>
        </p:spPr>
      </p:pic>
      <p:sp>
        <p:nvSpPr>
          <p:cNvPr id="6" name="textruta 5">
            <a:extLst>
              <a:ext uri="{FF2B5EF4-FFF2-40B4-BE49-F238E27FC236}">
                <a16:creationId xmlns:a16="http://schemas.microsoft.com/office/drawing/2014/main" id="{710962C2-909B-2C3A-6FFB-7A66A1074FFA}"/>
              </a:ext>
            </a:extLst>
          </p:cNvPr>
          <p:cNvSpPr txBox="1"/>
          <p:nvPr/>
        </p:nvSpPr>
        <p:spPr>
          <a:xfrm>
            <a:off x="3050381" y="2413338"/>
            <a:ext cx="6100762" cy="2585323"/>
          </a:xfrm>
          <a:prstGeom prst="rect">
            <a:avLst/>
          </a:prstGeom>
          <a:noFill/>
        </p:spPr>
        <p:txBody>
          <a:bodyPr wrap="square">
            <a:spAutoFit/>
          </a:bodyPr>
          <a:lstStyle/>
          <a:p>
            <a:pPr algn="l"/>
            <a:r>
              <a:rPr lang="sv-SE" sz="1800" b="1" i="0" u="none" strike="noStrike" dirty="0">
                <a:solidFill>
                  <a:srgbClr val="3D4353"/>
                </a:solidFill>
                <a:effectLst/>
                <a:latin typeface="Open Sans" panose="020B0606030504020204" pitchFamily="34" charset="0"/>
              </a:rPr>
              <a:t>Begriplig information</a:t>
            </a:r>
          </a:p>
          <a:p>
            <a:pPr algn="l"/>
            <a:endParaRPr lang="sv-SE" sz="1800" b="1" i="0" u="none" strike="noStrike" dirty="0">
              <a:solidFill>
                <a:srgbClr val="3D4353"/>
              </a:solidFill>
              <a:effectLst/>
              <a:latin typeface="Open Sans" panose="020B0606030504020204" pitchFamily="34" charset="0"/>
            </a:endParaRPr>
          </a:p>
          <a:p>
            <a:pPr algn="l"/>
            <a:r>
              <a:rPr lang="sv-SE" sz="1800" b="0" i="0" u="none" strike="noStrike" dirty="0">
                <a:solidFill>
                  <a:srgbClr val="3D4353"/>
                </a:solidFill>
                <a:effectLst/>
                <a:latin typeface="Open Sans" panose="020B0606030504020204" pitchFamily="34" charset="0"/>
              </a:rPr>
              <a:t>För att kunna förstå sin sjukdom och behandling är det viktigt att få enkel, tydlig och lättillgänglig information.</a:t>
            </a:r>
          </a:p>
          <a:p>
            <a:pPr algn="l"/>
            <a:endParaRPr lang="sv-SE" sz="1800" b="0" i="0" u="none" strike="noStrike" dirty="0">
              <a:solidFill>
                <a:srgbClr val="3D4353"/>
              </a:solidFill>
              <a:effectLst/>
              <a:latin typeface="Open Sans" panose="020B0606030504020204" pitchFamily="34" charset="0"/>
            </a:endParaRPr>
          </a:p>
          <a:p>
            <a:pPr algn="l"/>
            <a:r>
              <a:rPr lang="sv-SE" sz="1800" b="0" i="0" u="none" strike="noStrike" dirty="0">
                <a:solidFill>
                  <a:srgbClr val="3D4353"/>
                </a:solidFill>
                <a:effectLst/>
                <a:latin typeface="Open Sans" panose="020B0606030504020204" pitchFamily="34" charset="0"/>
              </a:rPr>
              <a:t>Med rätt information och kunskap ökar förutsättningarna för patienten att ställa relevanta frågor, ställa krav på sin behandling och aktivt delta i behandlingen och rehabiliteringen.</a:t>
            </a:r>
          </a:p>
        </p:txBody>
      </p:sp>
    </p:spTree>
    <p:extLst>
      <p:ext uri="{BB962C8B-B14F-4D97-AF65-F5344CB8AC3E}">
        <p14:creationId xmlns:p14="http://schemas.microsoft.com/office/powerpoint/2010/main" val="1010922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50DE904F-000C-07EC-5412-447A12A921A0}"/>
              </a:ext>
            </a:extLst>
          </p:cNvPr>
          <p:cNvPicPr>
            <a:picLocks noChangeAspect="1"/>
          </p:cNvPicPr>
          <p:nvPr/>
        </p:nvPicPr>
        <p:blipFill>
          <a:blip r:embed="rId2"/>
          <a:stretch>
            <a:fillRect/>
          </a:stretch>
        </p:blipFill>
        <p:spPr>
          <a:xfrm>
            <a:off x="355245" y="320815"/>
            <a:ext cx="2362200" cy="893805"/>
          </a:xfrm>
          <a:prstGeom prst="rect">
            <a:avLst/>
          </a:prstGeom>
        </p:spPr>
      </p:pic>
      <p:sp>
        <p:nvSpPr>
          <p:cNvPr id="6" name="textruta 5">
            <a:extLst>
              <a:ext uri="{FF2B5EF4-FFF2-40B4-BE49-F238E27FC236}">
                <a16:creationId xmlns:a16="http://schemas.microsoft.com/office/drawing/2014/main" id="{47B36244-3DE6-BD4A-7EA6-4180C0816719}"/>
              </a:ext>
            </a:extLst>
          </p:cNvPr>
          <p:cNvSpPr txBox="1"/>
          <p:nvPr/>
        </p:nvSpPr>
        <p:spPr>
          <a:xfrm>
            <a:off x="3050380" y="1720840"/>
            <a:ext cx="7612703" cy="3416320"/>
          </a:xfrm>
          <a:prstGeom prst="rect">
            <a:avLst/>
          </a:prstGeom>
          <a:noFill/>
        </p:spPr>
        <p:txBody>
          <a:bodyPr wrap="square">
            <a:spAutoFit/>
          </a:bodyPr>
          <a:lstStyle/>
          <a:p>
            <a:pPr algn="l"/>
            <a:r>
              <a:rPr lang="sv-SE" sz="1800" b="1" i="0" u="none" strike="noStrike" dirty="0">
                <a:solidFill>
                  <a:srgbClr val="3D4353"/>
                </a:solidFill>
                <a:effectLst/>
                <a:latin typeface="Open Sans" panose="020B0606030504020204" pitchFamily="34" charset="0"/>
              </a:rPr>
              <a:t>En sammanhållen vård</a:t>
            </a:r>
          </a:p>
          <a:p>
            <a:pPr algn="l"/>
            <a:endParaRPr lang="sv-SE" sz="1800" b="1" i="0" u="none" strike="noStrike" dirty="0">
              <a:solidFill>
                <a:srgbClr val="3D4353"/>
              </a:solidFill>
              <a:effectLst/>
              <a:latin typeface="Open Sans" panose="020B0606030504020204" pitchFamily="34" charset="0"/>
            </a:endParaRPr>
          </a:p>
          <a:p>
            <a:pPr algn="l"/>
            <a:r>
              <a:rPr lang="sv-SE" sz="1800" b="0" i="0" u="none" strike="noStrike" dirty="0">
                <a:solidFill>
                  <a:srgbClr val="3D4353"/>
                </a:solidFill>
                <a:effectLst/>
                <a:latin typeface="Open Sans" panose="020B0606030504020204" pitchFamily="34" charset="0"/>
              </a:rPr>
              <a:t>Personer som lever med hjärt-, kärl- och lungsjukdom har ofta många vårdbesök och träffar olika professioner i vården. Därför blir kontinuitet och samordning mellan olika vårdinstanser extra viktigt. </a:t>
            </a:r>
          </a:p>
          <a:p>
            <a:pPr algn="l"/>
            <a:endParaRPr lang="sv-SE" dirty="0">
              <a:solidFill>
                <a:srgbClr val="3D4353"/>
              </a:solidFill>
              <a:latin typeface="Open Sans" panose="020B0606030504020204" pitchFamily="34" charset="0"/>
            </a:endParaRPr>
          </a:p>
          <a:p>
            <a:pPr algn="l"/>
            <a:r>
              <a:rPr lang="sv-SE" sz="1800" b="0" i="0" u="none" strike="noStrike" dirty="0">
                <a:solidFill>
                  <a:srgbClr val="3D4353"/>
                </a:solidFill>
                <a:effectLst/>
                <a:latin typeface="Open Sans" panose="020B0606030504020204" pitchFamily="34" charset="0"/>
              </a:rPr>
              <a:t>Här är en fast vårdkontakt avgörande för att patienten ska känna sig trygg och inte behöva upprepa sin sjukdomshistoria.</a:t>
            </a:r>
          </a:p>
          <a:p>
            <a:pPr algn="l"/>
            <a:endParaRPr lang="sv-SE" sz="1800" b="0" i="0" u="none" strike="noStrike" dirty="0">
              <a:solidFill>
                <a:srgbClr val="3D4353"/>
              </a:solidFill>
              <a:effectLst/>
              <a:latin typeface="Open Sans" panose="020B0606030504020204" pitchFamily="34" charset="0"/>
            </a:endParaRPr>
          </a:p>
          <a:p>
            <a:pPr algn="l"/>
            <a:r>
              <a:rPr lang="sv-SE" sz="1800" b="0" i="0" u="none" strike="noStrike" dirty="0">
                <a:solidFill>
                  <a:srgbClr val="3D4353"/>
                </a:solidFill>
                <a:effectLst/>
                <a:latin typeface="Open Sans" panose="020B0606030504020204" pitchFamily="34" charset="0"/>
              </a:rPr>
              <a:t>Regelbunden uppföljning vid långvarig sjukdom är nödvändig för att säkerställa effekten av insatt behandling och följa sjukdomsutvecklingen.</a:t>
            </a:r>
          </a:p>
        </p:txBody>
      </p:sp>
    </p:spTree>
    <p:extLst>
      <p:ext uri="{BB962C8B-B14F-4D97-AF65-F5344CB8AC3E}">
        <p14:creationId xmlns:p14="http://schemas.microsoft.com/office/powerpoint/2010/main" val="1941305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457BF0EC-1A37-B34B-FAAF-49E80C29D690}"/>
              </a:ext>
            </a:extLst>
          </p:cNvPr>
          <p:cNvPicPr>
            <a:picLocks noChangeAspect="1"/>
          </p:cNvPicPr>
          <p:nvPr/>
        </p:nvPicPr>
        <p:blipFill>
          <a:blip r:embed="rId2"/>
          <a:stretch>
            <a:fillRect/>
          </a:stretch>
        </p:blipFill>
        <p:spPr>
          <a:xfrm>
            <a:off x="355245" y="320815"/>
            <a:ext cx="2362200" cy="893805"/>
          </a:xfrm>
          <a:prstGeom prst="rect">
            <a:avLst/>
          </a:prstGeom>
        </p:spPr>
      </p:pic>
      <p:sp>
        <p:nvSpPr>
          <p:cNvPr id="6" name="textruta 5">
            <a:extLst>
              <a:ext uri="{FF2B5EF4-FFF2-40B4-BE49-F238E27FC236}">
                <a16:creationId xmlns:a16="http://schemas.microsoft.com/office/drawing/2014/main" id="{9764A971-A5E3-031E-5E3E-97A4BFA92996}"/>
              </a:ext>
            </a:extLst>
          </p:cNvPr>
          <p:cNvSpPr txBox="1"/>
          <p:nvPr/>
        </p:nvSpPr>
        <p:spPr>
          <a:xfrm>
            <a:off x="3045619" y="2228671"/>
            <a:ext cx="7661710" cy="2031325"/>
          </a:xfrm>
          <a:prstGeom prst="rect">
            <a:avLst/>
          </a:prstGeom>
          <a:noFill/>
        </p:spPr>
        <p:txBody>
          <a:bodyPr wrap="square">
            <a:spAutoFit/>
          </a:bodyPr>
          <a:lstStyle/>
          <a:p>
            <a:pPr algn="l"/>
            <a:r>
              <a:rPr lang="sv-SE" sz="1800" b="1" i="0" u="none" strike="noStrike" dirty="0">
                <a:solidFill>
                  <a:srgbClr val="3D4353"/>
                </a:solidFill>
                <a:effectLst/>
                <a:latin typeface="Open Sans" panose="020B0606030504020204" pitchFamily="34" charset="0"/>
              </a:rPr>
              <a:t>Tillgång till rehabilitering</a:t>
            </a:r>
          </a:p>
          <a:p>
            <a:pPr algn="l"/>
            <a:endParaRPr lang="sv-SE" sz="1800" b="1" i="0" u="none" strike="noStrike" dirty="0">
              <a:solidFill>
                <a:srgbClr val="3D4353"/>
              </a:solidFill>
              <a:effectLst/>
              <a:latin typeface="Open Sans" panose="020B0606030504020204" pitchFamily="34" charset="0"/>
            </a:endParaRPr>
          </a:p>
          <a:p>
            <a:r>
              <a:rPr lang="sv-SE" sz="1800" b="0" i="0" u="none" strike="noStrike" dirty="0">
                <a:solidFill>
                  <a:srgbClr val="3D4353"/>
                </a:solidFill>
                <a:effectLst/>
                <a:latin typeface="Open Sans" panose="020B0606030504020204" pitchFamily="34" charset="0"/>
              </a:rPr>
              <a:t>Tillgång till rehabilitering, till exempel via fysioterapi, är en viktig del av behandlingen och skapar förutsättningar för god livskvalitet, minskar risken för återinsjuknande samt ger patienten en möjlighet att återgå till ett så normalt liv som möjligt.</a:t>
            </a:r>
          </a:p>
          <a:p>
            <a:pPr algn="l"/>
            <a:endParaRPr lang="sv-SE" sz="1800" b="1" i="0" u="none" strike="noStrike" dirty="0">
              <a:solidFill>
                <a:srgbClr val="3D4353"/>
              </a:solidFill>
              <a:effectLst/>
              <a:latin typeface="Open Sans" panose="020B0606030504020204" pitchFamily="34" charset="0"/>
            </a:endParaRPr>
          </a:p>
        </p:txBody>
      </p:sp>
    </p:spTree>
    <p:extLst>
      <p:ext uri="{BB962C8B-B14F-4D97-AF65-F5344CB8AC3E}">
        <p14:creationId xmlns:p14="http://schemas.microsoft.com/office/powerpoint/2010/main" val="2028684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CDCF79A-195A-C117-0098-A5B7874A5E02}"/>
              </a:ext>
            </a:extLst>
          </p:cNvPr>
          <p:cNvPicPr>
            <a:picLocks noChangeAspect="1"/>
          </p:cNvPicPr>
          <p:nvPr/>
        </p:nvPicPr>
        <p:blipFill>
          <a:blip r:embed="rId2"/>
          <a:stretch>
            <a:fillRect/>
          </a:stretch>
        </p:blipFill>
        <p:spPr>
          <a:xfrm>
            <a:off x="355245" y="320815"/>
            <a:ext cx="2362200" cy="893805"/>
          </a:xfrm>
          <a:prstGeom prst="rect">
            <a:avLst/>
          </a:prstGeom>
        </p:spPr>
      </p:pic>
      <p:sp>
        <p:nvSpPr>
          <p:cNvPr id="6" name="textruta 5">
            <a:extLst>
              <a:ext uri="{FF2B5EF4-FFF2-40B4-BE49-F238E27FC236}">
                <a16:creationId xmlns:a16="http://schemas.microsoft.com/office/drawing/2014/main" id="{55C2D3E0-75B7-1B99-4A82-7FD602A90EE3}"/>
              </a:ext>
            </a:extLst>
          </p:cNvPr>
          <p:cNvSpPr txBox="1"/>
          <p:nvPr/>
        </p:nvSpPr>
        <p:spPr>
          <a:xfrm>
            <a:off x="2371955" y="1720840"/>
            <a:ext cx="7833929" cy="3416320"/>
          </a:xfrm>
          <a:prstGeom prst="rect">
            <a:avLst/>
          </a:prstGeom>
          <a:noFill/>
        </p:spPr>
        <p:txBody>
          <a:bodyPr wrap="square">
            <a:spAutoFit/>
          </a:bodyPr>
          <a:lstStyle/>
          <a:p>
            <a:pPr algn="l"/>
            <a:r>
              <a:rPr lang="sv-SE" sz="1800" b="1" i="0" u="none" strike="noStrike" dirty="0">
                <a:solidFill>
                  <a:srgbClr val="3D4353"/>
                </a:solidFill>
                <a:effectLst/>
                <a:latin typeface="Open Sans" panose="020B0606030504020204" pitchFamily="34" charset="0"/>
              </a:rPr>
              <a:t>Stöd till livsstilsförändringar</a:t>
            </a:r>
          </a:p>
          <a:p>
            <a:pPr algn="l"/>
            <a:endParaRPr lang="sv-SE" sz="1800" b="1" i="0" u="none" strike="noStrike" dirty="0">
              <a:solidFill>
                <a:srgbClr val="3D4353"/>
              </a:solidFill>
              <a:effectLst/>
              <a:latin typeface="Open Sans" panose="020B0606030504020204" pitchFamily="34" charset="0"/>
            </a:endParaRPr>
          </a:p>
          <a:p>
            <a:pPr algn="l"/>
            <a:r>
              <a:rPr lang="sv-SE" sz="1800" b="0" i="0" u="none" strike="noStrike" dirty="0">
                <a:solidFill>
                  <a:srgbClr val="3D4353"/>
                </a:solidFill>
                <a:effectLst/>
                <a:latin typeface="Open Sans" panose="020B0606030504020204" pitchFamily="34" charset="0"/>
              </a:rPr>
              <a:t>Livsstilsfaktorer - fysisk aktivitet, tobaksbruk, alkoholvanor, kost, sömn och stress - spelar stor roll för vårt hälsotillstånd. </a:t>
            </a:r>
          </a:p>
          <a:p>
            <a:pPr algn="l"/>
            <a:endParaRPr lang="sv-SE" dirty="0">
              <a:solidFill>
                <a:srgbClr val="3D4353"/>
              </a:solidFill>
              <a:latin typeface="Open Sans" panose="020B0606030504020204" pitchFamily="34" charset="0"/>
            </a:endParaRPr>
          </a:p>
          <a:p>
            <a:pPr algn="l"/>
            <a:r>
              <a:rPr lang="sv-SE" sz="1800" b="0" i="0" u="none" strike="noStrike" dirty="0">
                <a:solidFill>
                  <a:srgbClr val="3D4353"/>
                </a:solidFill>
                <a:effectLst/>
                <a:latin typeface="Open Sans" panose="020B0606030504020204" pitchFamily="34" charset="0"/>
              </a:rPr>
              <a:t>Goda levnadsvanor kan förebygga och förhindra att sjukdom uppstår hos en frisk person (prevention) eller att sjukdomstillstånd förvärras (sekundärprevention).</a:t>
            </a:r>
          </a:p>
          <a:p>
            <a:pPr algn="l"/>
            <a:endParaRPr lang="sv-SE" sz="1800" b="0" i="0" u="none" strike="noStrike" dirty="0">
              <a:solidFill>
                <a:srgbClr val="3D4353"/>
              </a:solidFill>
              <a:effectLst/>
              <a:latin typeface="Open Sans" panose="020B0606030504020204" pitchFamily="34" charset="0"/>
            </a:endParaRPr>
          </a:p>
          <a:p>
            <a:pPr algn="l"/>
            <a:r>
              <a:rPr lang="sv-SE" sz="1800" b="0" i="0" u="none" strike="noStrike" dirty="0">
                <a:solidFill>
                  <a:srgbClr val="3D4353"/>
                </a:solidFill>
                <a:effectLst/>
                <a:latin typeface="Open Sans" panose="020B0606030504020204" pitchFamily="34" charset="0"/>
              </a:rPr>
              <a:t>Det är avgörande att hälso- och sjukvården erbjuder kunskap genom stöd och råd för att förändra ohälsosamma levnadsvanor och att inte nya uppstår.</a:t>
            </a:r>
          </a:p>
        </p:txBody>
      </p:sp>
    </p:spTree>
    <p:extLst>
      <p:ext uri="{BB962C8B-B14F-4D97-AF65-F5344CB8AC3E}">
        <p14:creationId xmlns:p14="http://schemas.microsoft.com/office/powerpoint/2010/main" val="228841351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170</TotalTime>
  <Words>563</Words>
  <Application>Microsoft Office PowerPoint</Application>
  <PresentationFormat>Bredbild</PresentationFormat>
  <Paragraphs>92</Paragraphs>
  <Slides>10</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10</vt:i4>
      </vt:variant>
    </vt:vector>
  </HeadingPairs>
  <TitlesOfParts>
    <vt:vector size="15" baseType="lpstr">
      <vt:lpstr>Aptos</vt:lpstr>
      <vt:lpstr>Aptos Display</vt:lpstr>
      <vt:lpstr>Arial</vt:lpstr>
      <vt:lpstr>Open Sans</vt:lpstr>
      <vt:lpstr>Office-tema</vt:lpstr>
      <vt:lpstr>PowerPoint-presentation</vt:lpstr>
      <vt:lpstr>PowerPoint-presentation</vt:lpstr>
      <vt:lpstr>Info från HjärtLungs hemsida</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Christian Nordkvist</dc:creator>
  <cp:lastModifiedBy>Margareta Rönnqvist</cp:lastModifiedBy>
  <cp:revision>3</cp:revision>
  <dcterms:created xsi:type="dcterms:W3CDTF">2024-05-13T17:38:59Z</dcterms:created>
  <dcterms:modified xsi:type="dcterms:W3CDTF">2024-07-02T13:37:59Z</dcterms:modified>
</cp:coreProperties>
</file>